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78" r:id="rId2"/>
    <p:sldId id="298" r:id="rId3"/>
    <p:sldId id="256" r:id="rId4"/>
    <p:sldId id="302" r:id="rId5"/>
    <p:sldId id="283" r:id="rId6"/>
    <p:sldId id="286" r:id="rId7"/>
    <p:sldId id="264" r:id="rId8"/>
    <p:sldId id="287" r:id="rId9"/>
    <p:sldId id="267" r:id="rId10"/>
    <p:sldId id="288" r:id="rId11"/>
    <p:sldId id="269" r:id="rId12"/>
    <p:sldId id="270" r:id="rId13"/>
    <p:sldId id="271" r:id="rId14"/>
    <p:sldId id="272" r:id="rId15"/>
    <p:sldId id="273" r:id="rId16"/>
    <p:sldId id="274" r:id="rId17"/>
    <p:sldId id="299" r:id="rId18"/>
    <p:sldId id="277" r:id="rId19"/>
    <p:sldId id="279" r:id="rId20"/>
    <p:sldId id="280" r:id="rId21"/>
    <p:sldId id="281" r:id="rId22"/>
    <p:sldId id="282" r:id="rId23"/>
    <p:sldId id="301" r:id="rId24"/>
    <p:sldId id="289" r:id="rId25"/>
    <p:sldId id="292" r:id="rId26"/>
    <p:sldId id="290" r:id="rId27"/>
    <p:sldId id="291" r:id="rId28"/>
    <p:sldId id="293" r:id="rId29"/>
    <p:sldId id="294" r:id="rId30"/>
    <p:sldId id="303" r:id="rId31"/>
    <p:sldId id="295" r:id="rId32"/>
    <p:sldId id="284" r:id="rId33"/>
    <p:sldId id="300"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50000" saltData="m49ttilSmOSLXev6XFLEEw" hashData="XgOADyzlFRD6acl0xyoyTEKWvq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FF9900"/>
    <a:srgbClr val="CC99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39" autoAdjust="0"/>
  </p:normalViewPr>
  <p:slideViewPr>
    <p:cSldViewPr>
      <p:cViewPr>
        <p:scale>
          <a:sx n="90" d="100"/>
          <a:sy n="90" d="100"/>
        </p:scale>
        <p:origin x="-59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fr-CA"/>
          </a:p>
        </p:txBody>
      </p:sp>
      <p:sp>
        <p:nvSpPr>
          <p:cNvPr id="3" name="Rectangl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5E62A-3931-447A-A660-8D6B0F43B1B4}" type="datetimeFigureOut">
              <a:rPr lang="fr-FR"/>
              <a:pPr>
                <a:defRPr/>
              </a:pPr>
              <a:t>08/11/2013</a:t>
            </a:fld>
            <a:endParaRPr lang="fr-CA"/>
          </a:p>
        </p:txBody>
      </p:sp>
      <p:sp>
        <p:nvSpPr>
          <p:cNvPr id="34820" name="Rectangle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Rectangl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fr-CA"/>
          </a:p>
        </p:txBody>
      </p:sp>
      <p:sp>
        <p:nvSpPr>
          <p:cNvPr id="7" name="Rectangl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2F2CF99-79FD-4B5F-BA5A-D14B3E12F672}"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entury Gothic"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entury Gothic"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entury Gothic"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entury Gothic"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orme 9"/>
          <p:cNvSpPr/>
          <p:nvPr/>
        </p:nvSpPr>
        <p:spPr>
          <a:xfrm rot="16200000">
            <a:off x="7554119" y="5255419"/>
            <a:ext cx="1892300"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Forme 7"/>
          <p:cNvSpPr>
            <a:spLocks noGrp="1"/>
          </p:cNvSpPr>
          <p:nvPr>
            <p:ph type="ctrTitle"/>
          </p:nvPr>
        </p:nvSpPr>
        <p:spPr>
          <a:xfrm>
            <a:off x="540544" y="776288"/>
            <a:ext cx="8062912" cy="1470025"/>
          </a:xfrm>
        </p:spPr>
        <p:txBody>
          <a:bodyPr anchor="b"/>
          <a:lstStyle>
            <a:lvl1pPr algn="r">
              <a:defRPr sz="4500"/>
            </a:lvl1pPr>
          </a:lstStyle>
          <a:p>
            <a:r>
              <a:rPr lang="fr-FR" smtClean="0"/>
              <a:t>Cliquez pour modifier le style du titre</a:t>
            </a:r>
            <a:endParaRPr lang="en-US" dirty="0"/>
          </a:p>
        </p:txBody>
      </p:sp>
      <p:sp>
        <p:nvSpPr>
          <p:cNvPr id="9" name="Form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5" name="Rectangle 10"/>
          <p:cNvSpPr>
            <a:spLocks noGrp="1"/>
          </p:cNvSpPr>
          <p:nvPr>
            <p:ph type="dt" sz="half" idx="10"/>
          </p:nvPr>
        </p:nvSpPr>
        <p:spPr>
          <a:xfrm>
            <a:off x="1371600" y="6011863"/>
            <a:ext cx="5791200" cy="365125"/>
          </a:xfrm>
        </p:spPr>
        <p:txBody>
          <a:bodyPr tIns="0" bIns="0" anchor="t"/>
          <a:lstStyle>
            <a:lvl1pPr algn="r">
              <a:defRPr/>
            </a:lvl1pPr>
          </a:lstStyle>
          <a:p>
            <a:pPr>
              <a:defRPr/>
            </a:pPr>
            <a:fld id="{FA555EB6-C89E-4AE9-8B20-349CA02D8827}" type="datetime1">
              <a:rPr lang="en-US"/>
              <a:pPr>
                <a:defRPr/>
              </a:pPr>
              <a:t>11/8/2013</a:t>
            </a:fld>
            <a:endParaRPr lang="en-US"/>
          </a:p>
        </p:txBody>
      </p:sp>
      <p:sp>
        <p:nvSpPr>
          <p:cNvPr id="6" name="Rectangle 11"/>
          <p:cNvSpPr>
            <a:spLocks noGrp="1"/>
          </p:cNvSpPr>
          <p:nvPr>
            <p:ph type="ftr" sz="quarter" idx="11"/>
          </p:nvPr>
        </p:nvSpPr>
        <p:spPr>
          <a:xfrm>
            <a:off x="1371600" y="5649913"/>
            <a:ext cx="5791200" cy="365125"/>
          </a:xfrm>
        </p:spPr>
        <p:txBody>
          <a:bodyPr tIns="0" bIns="0"/>
          <a:lstStyle>
            <a:lvl1pPr>
              <a:defRPr sz="1100"/>
            </a:lvl1pPr>
          </a:lstStyle>
          <a:p>
            <a:pPr>
              <a:defRPr/>
            </a:pPr>
            <a:endParaRPr lang="en-US"/>
          </a:p>
        </p:txBody>
      </p:sp>
      <p:sp>
        <p:nvSpPr>
          <p:cNvPr id="7" name="Rectangle 13"/>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pPr>
              <a:defRPr/>
            </a:pPr>
            <a:fld id="{5D5A3694-EC41-47E8-BB7D-4E94518909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Forme 1"/>
          <p:cNvSpPr>
            <a:spLocks noGrp="1"/>
          </p:cNvSpPr>
          <p:nvPr>
            <p:ph type="title"/>
          </p:nvPr>
        </p:nvSpPr>
        <p:spPr>
          <a:xfrm>
            <a:off x="457200" y="267494"/>
            <a:ext cx="8229600" cy="1399032"/>
          </a:xfrm>
        </p:spPr>
        <p:txBody>
          <a:bodyPr/>
          <a:lstStyle/>
          <a:p>
            <a:r>
              <a:rPr lang="fr-FR" smtClean="0"/>
              <a:t>Cliquez pour modifier le style du titre</a:t>
            </a:r>
            <a:endParaRPr lang="en-US"/>
          </a:p>
        </p:txBody>
      </p:sp>
      <p:sp>
        <p:nvSpPr>
          <p:cNvPr id="3" name="Forme 2"/>
          <p:cNvSpPr>
            <a:spLocks noGrp="1"/>
          </p:cNvSpPr>
          <p:nvPr>
            <p:ph idx="1"/>
          </p:nvPr>
        </p:nvSpPr>
        <p:spPr>
          <a:xfrm>
            <a:off x="457200" y="1882808"/>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9"/>
          <p:cNvSpPr>
            <a:spLocks noGrp="1"/>
          </p:cNvSpPr>
          <p:nvPr>
            <p:ph type="dt" sz="half" idx="10"/>
          </p:nvPr>
        </p:nvSpPr>
        <p:spPr>
          <a:xfrm>
            <a:off x="4791075" y="6480175"/>
            <a:ext cx="2133600" cy="301625"/>
          </a:xfrm>
        </p:spPr>
        <p:txBody>
          <a:bodyPr/>
          <a:lstStyle>
            <a:lvl1pPr>
              <a:defRPr/>
            </a:lvl1pPr>
          </a:lstStyle>
          <a:p>
            <a:pPr>
              <a:defRPr/>
            </a:pPr>
            <a:fld id="{3F52BF59-E345-40FD-A5B4-2D9626F6D7A0}" type="datetime1">
              <a:rPr lang="en-US"/>
              <a:pPr>
                <a:defRPr/>
              </a:pPr>
              <a:t>11/8/2013</a:t>
            </a:fld>
            <a:endParaRPr lang="en-US"/>
          </a:p>
        </p:txBody>
      </p:sp>
      <p:sp>
        <p:nvSpPr>
          <p:cNvPr id="5" name="Rectangle 10"/>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Rectangle 11"/>
          <p:cNvSpPr>
            <a:spLocks noGrp="1"/>
          </p:cNvSpPr>
          <p:nvPr>
            <p:ph type="sldNum" sz="quarter" idx="12"/>
          </p:nvPr>
        </p:nvSpPr>
        <p:spPr/>
        <p:txBody>
          <a:bodyPr/>
          <a:lstStyle>
            <a:lvl1pPr>
              <a:defRPr/>
            </a:lvl1pPr>
          </a:lstStyle>
          <a:p>
            <a:pPr>
              <a:defRPr/>
            </a:pPr>
            <a:fld id="{4E0C9BF3-78AA-4F09-AF94-DE3E91EAE4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4" name="Forme 6"/>
          <p:cNvSpPr/>
          <p:nvPr/>
        </p:nvSpPr>
        <p:spPr>
          <a:xfrm rot="5400000" flipV="1">
            <a:off x="7554119" y="310357"/>
            <a:ext cx="1892300"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Triangle rectangle 7"/>
          <p:cNvSpPr/>
          <p:nvPr/>
        </p:nvSpPr>
        <p:spPr>
          <a:xfrm flipV="1">
            <a:off x="6350" y="6350"/>
            <a:ext cx="9131300" cy="6837363"/>
          </a:xfrm>
          <a:prstGeom prst="rtTriangle">
            <a:avLst/>
          </a:prstGeom>
          <a:gradFill flip="none" rotWithShape="1">
            <a:gsLst>
              <a:gs pos="0">
                <a:schemeClr val="tx1">
                  <a:tint val="95000"/>
                  <a:satMod val="200000"/>
                  <a:alpha val="10000"/>
                </a:schemeClr>
              </a:gs>
              <a:gs pos="70000">
                <a:schemeClr val="tx1">
                  <a:tint val="80000"/>
                  <a:satMod val="200000"/>
                  <a:alpha val="8000"/>
                </a:schemeClr>
              </a:gs>
              <a:gs pos="100000">
                <a:schemeClr val="tx1">
                  <a:tint val="50000"/>
                  <a:satMod val="175000"/>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cxnSp>
        <p:nvCxnSpPr>
          <p:cNvPr id="6" name="Connecteur droit 8"/>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Connecteur droit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Forme 1"/>
          <p:cNvSpPr>
            <a:spLocks noGrp="1"/>
          </p:cNvSpPr>
          <p:nvPr>
            <p:ph type="title"/>
          </p:nvPr>
        </p:nvSpPr>
        <p:spPr>
          <a:xfrm>
            <a:off x="381000" y="271464"/>
            <a:ext cx="7239000" cy="1362075"/>
          </a:xfrm>
        </p:spPr>
        <p:txBody>
          <a:bodyPr/>
          <a:lstStyle>
            <a:lvl1pPr marL="0" algn="l">
              <a:buNone/>
              <a:defRPr sz="3600" b="1" cap="none" baseline="0"/>
            </a:lvl1pPr>
          </a:lstStyle>
          <a:p>
            <a:r>
              <a:rPr lang="fr-FR" smtClean="0"/>
              <a:t>Cliquez pour modifier le style du titre</a:t>
            </a:r>
            <a:endParaRPr lang="en-US" dirty="0"/>
          </a:p>
        </p:txBody>
      </p:sp>
      <p:sp>
        <p:nvSpPr>
          <p:cNvPr id="3" name="Forme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Rectangle 10"/>
          <p:cNvSpPr>
            <a:spLocks noGrp="1"/>
          </p:cNvSpPr>
          <p:nvPr>
            <p:ph type="dt" sz="half" idx="10"/>
          </p:nvPr>
        </p:nvSpPr>
        <p:spPr>
          <a:xfrm>
            <a:off x="6956425" y="6477000"/>
            <a:ext cx="2133600" cy="304800"/>
          </a:xfrm>
        </p:spPr>
        <p:txBody>
          <a:bodyPr/>
          <a:lstStyle>
            <a:lvl1pPr>
              <a:defRPr/>
            </a:lvl1pPr>
          </a:lstStyle>
          <a:p>
            <a:pPr>
              <a:defRPr/>
            </a:pPr>
            <a:fld id="{BB3597D5-B1DF-4654-9F4D-40F1D2FA18BA}" type="datetime1">
              <a:rPr lang="en-US"/>
              <a:pPr>
                <a:defRPr/>
              </a:pPr>
              <a:t>11/8/2013</a:t>
            </a:fld>
            <a:endParaRPr lang="en-US"/>
          </a:p>
        </p:txBody>
      </p:sp>
      <p:sp>
        <p:nvSpPr>
          <p:cNvPr id="9" name="Rectangle 11"/>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Rectangle 13"/>
          <p:cNvSpPr>
            <a:spLocks noGrp="1"/>
          </p:cNvSpPr>
          <p:nvPr>
            <p:ph type="sldNum" sz="quarter" idx="12"/>
          </p:nvPr>
        </p:nvSpPr>
        <p:spPr>
          <a:xfrm>
            <a:off x="8450263" y="809625"/>
            <a:ext cx="503237" cy="300038"/>
          </a:xfrm>
        </p:spPr>
        <p:txBody>
          <a:bodyPr/>
          <a:lstStyle>
            <a:lvl1pPr>
              <a:defRPr/>
            </a:lvl1pPr>
          </a:lstStyle>
          <a:p>
            <a:pPr>
              <a:defRPr/>
            </a:pPr>
            <a:fld id="{1776C7AC-F4E6-4A1C-A510-47104342DE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Forme 1"/>
          <p:cNvSpPr>
            <a:spLocks noGrp="1"/>
          </p:cNvSpPr>
          <p:nvPr>
            <p:ph type="title"/>
          </p:nvPr>
        </p:nvSpPr>
        <p:spPr/>
        <p:txBody>
          <a:bodyPr/>
          <a:lstStyle>
            <a:lvl1pPr marL="0" algn="l">
              <a:defRPr/>
            </a:lvl1pPr>
          </a:lstStyle>
          <a:p>
            <a:r>
              <a:rPr lang="fr-FR" smtClean="0"/>
              <a:t>Cliquez pour modifier le style du titre</a:t>
            </a:r>
            <a:endParaRPr lang="en-US"/>
          </a:p>
        </p:txBody>
      </p:sp>
      <p:sp>
        <p:nvSpPr>
          <p:cNvPr id="3" name="Form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Form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Rectangle 13"/>
          <p:cNvSpPr>
            <a:spLocks noGrp="1"/>
          </p:cNvSpPr>
          <p:nvPr>
            <p:ph type="dt" sz="half" idx="10"/>
          </p:nvPr>
        </p:nvSpPr>
        <p:spPr/>
        <p:txBody>
          <a:bodyPr/>
          <a:lstStyle>
            <a:lvl1pPr>
              <a:defRPr/>
            </a:lvl1pPr>
          </a:lstStyle>
          <a:p>
            <a:pPr>
              <a:defRPr/>
            </a:pPr>
            <a:fld id="{FBB9487E-06B2-485B-B9B6-151AFB92A64B}" type="datetime1">
              <a:rPr lang="en-US"/>
              <a:pPr>
                <a:defRPr/>
              </a:pPr>
              <a:t>11/8/2013</a:t>
            </a:fld>
            <a:endParaRPr lang="en-US"/>
          </a:p>
        </p:txBody>
      </p:sp>
      <p:sp>
        <p:nvSpPr>
          <p:cNvPr id="6" name="Rectangle 2"/>
          <p:cNvSpPr>
            <a:spLocks noGrp="1"/>
          </p:cNvSpPr>
          <p:nvPr>
            <p:ph type="ftr" sz="quarter" idx="11"/>
          </p:nvPr>
        </p:nvSpPr>
        <p:spPr>
          <a:ln/>
        </p:spPr>
        <p:txBody>
          <a:bodyPr/>
          <a:lstStyle>
            <a:lvl1pPr>
              <a:defRPr/>
            </a:lvl1pPr>
          </a:lstStyle>
          <a:p>
            <a:pPr>
              <a:defRPr/>
            </a:pPr>
            <a:endParaRPr lang="en-US"/>
          </a:p>
        </p:txBody>
      </p:sp>
      <p:sp>
        <p:nvSpPr>
          <p:cNvPr id="7" name="Rectangle 22"/>
          <p:cNvSpPr>
            <a:spLocks noGrp="1"/>
          </p:cNvSpPr>
          <p:nvPr>
            <p:ph type="sldNum" sz="quarter" idx="12"/>
          </p:nvPr>
        </p:nvSpPr>
        <p:spPr/>
        <p:txBody>
          <a:bodyPr/>
          <a:lstStyle>
            <a:lvl1pPr>
              <a:defRPr/>
            </a:lvl1pPr>
          </a:lstStyle>
          <a:p>
            <a:pPr>
              <a:defRPr/>
            </a:pPr>
            <a:fld id="{D294FD32-8230-4A44-A4B6-CB51E67421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Forme 1"/>
          <p:cNvSpPr>
            <a:spLocks noGrp="1"/>
          </p:cNvSpPr>
          <p:nvPr>
            <p:ph type="title"/>
          </p:nvPr>
        </p:nvSpPr>
        <p:spPr>
          <a:xfrm>
            <a:off x="54768" y="352044"/>
            <a:ext cx="1066800" cy="6153912"/>
          </a:xfrm>
        </p:spPr>
        <p:txBody>
          <a:bodyPr vert="vert270" anchor="b"/>
          <a:lstStyle>
            <a:lvl1pPr marL="0" algn="ctr">
              <a:defRPr sz="3300" b="1">
                <a:ln w="6350">
                  <a:solidFill>
                    <a:schemeClr val="tx1"/>
                  </a:solidFill>
                </a:ln>
                <a:solidFill>
                  <a:schemeClr val="tx1"/>
                </a:solidFill>
              </a:defRPr>
            </a:lvl1pPr>
          </a:lstStyle>
          <a:p>
            <a:r>
              <a:rPr lang="en-US" dirty="0" smtClean="0"/>
              <a:t>Cliquez pour modifier le style du titre</a:t>
            </a:r>
            <a:endParaRPr lang="en-US" dirty="0"/>
          </a:p>
        </p:txBody>
      </p:sp>
      <p:sp>
        <p:nvSpPr>
          <p:cNvPr id="3" name="Forme 2"/>
          <p:cNvSpPr>
            <a:spLocks noGrp="1"/>
          </p:cNvSpPr>
          <p:nvPr>
            <p:ph type="body" idx="1"/>
          </p:nvPr>
        </p:nvSpPr>
        <p:spPr>
          <a:xfrm>
            <a:off x="1171576" y="352044"/>
            <a:ext cx="502920" cy="3017520"/>
          </a:xfrm>
          <a:solidFill>
            <a:schemeClr val="bg1"/>
          </a:solidFill>
          <a:ln w="12700">
            <a:noFill/>
          </a:ln>
        </p:spPr>
        <p:txBody>
          <a:bodyPr vert="vert270" anchor="ctr"/>
          <a:lstStyle>
            <a:lvl1pPr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Forme 3"/>
          <p:cNvSpPr>
            <a:spLocks noGrp="1"/>
          </p:cNvSpPr>
          <p:nvPr>
            <p:ph type="body" sz="half" idx="2"/>
          </p:nvPr>
        </p:nvSpPr>
        <p:spPr>
          <a:xfrm>
            <a:off x="1171576" y="3488436"/>
            <a:ext cx="502920" cy="3017520"/>
          </a:xfrm>
          <a:solidFill>
            <a:schemeClr val="bg1"/>
          </a:solidFill>
          <a:ln w="12700">
            <a:noFill/>
          </a:ln>
        </p:spPr>
        <p:txBody>
          <a:bodyPr vert="vert270" anchor="ctr"/>
          <a:lstStyle>
            <a:lvl1pPr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rme 4"/>
          <p:cNvSpPr>
            <a:spLocks noGrp="1"/>
          </p:cNvSpPr>
          <p:nvPr>
            <p:ph sz="quarter" idx="3"/>
          </p:nvPr>
        </p:nvSpPr>
        <p:spPr>
          <a:xfrm>
            <a:off x="1828800" y="352044"/>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rme 5"/>
          <p:cNvSpPr>
            <a:spLocks noGrp="1"/>
          </p:cNvSpPr>
          <p:nvPr>
            <p:ph sz="quarter" idx="4"/>
          </p:nvPr>
        </p:nvSpPr>
        <p:spPr>
          <a:xfrm>
            <a:off x="1828800" y="3488436"/>
            <a:ext cx="6858000" cy="3017520"/>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3"/>
          <p:cNvSpPr>
            <a:spLocks noGrp="1"/>
          </p:cNvSpPr>
          <p:nvPr>
            <p:ph type="dt" sz="half" idx="10"/>
          </p:nvPr>
        </p:nvSpPr>
        <p:spPr>
          <a:xfrm>
            <a:off x="4791075" y="6481763"/>
            <a:ext cx="2130425" cy="301625"/>
          </a:xfrm>
        </p:spPr>
        <p:txBody>
          <a:bodyPr/>
          <a:lstStyle>
            <a:lvl1pPr>
              <a:defRPr/>
            </a:lvl1pPr>
          </a:lstStyle>
          <a:p>
            <a:pPr>
              <a:defRPr/>
            </a:pPr>
            <a:fld id="{5FCD0904-0933-48FA-96CE-DC15F19F5269}" type="datetime1">
              <a:rPr lang="en-US"/>
              <a:pPr>
                <a:defRPr/>
              </a:pPr>
              <a:t>11/8/2013</a:t>
            </a:fld>
            <a:endParaRPr lang="en-US"/>
          </a:p>
        </p:txBody>
      </p:sp>
      <p:sp>
        <p:nvSpPr>
          <p:cNvPr id="8" name="Rectangle 4"/>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Rectangle 5"/>
          <p:cNvSpPr>
            <a:spLocks noGrp="1"/>
          </p:cNvSpPr>
          <p:nvPr>
            <p:ph type="sldNum" sz="quarter" idx="12"/>
          </p:nvPr>
        </p:nvSpPr>
        <p:spPr>
          <a:xfrm>
            <a:off x="7589838" y="6483350"/>
            <a:ext cx="503237" cy="301625"/>
          </a:xfrm>
        </p:spPr>
        <p:txBody>
          <a:bodyPr/>
          <a:lstStyle>
            <a:lvl1pPr>
              <a:defRPr/>
            </a:lvl1pPr>
          </a:lstStyle>
          <a:p>
            <a:pPr>
              <a:defRPr/>
            </a:pPr>
            <a:fld id="{05621D2E-FE43-44F8-8777-40CAB30F26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Forme 1"/>
          <p:cNvSpPr>
            <a:spLocks noGrp="1"/>
          </p:cNvSpPr>
          <p:nvPr>
            <p:ph type="title"/>
          </p:nvPr>
        </p:nvSpPr>
        <p:spPr/>
        <p:txBody>
          <a:bodyPr/>
          <a:lstStyle>
            <a:lvl1pPr>
              <a:defRPr b="0"/>
            </a:lvl1pPr>
          </a:lstStyle>
          <a:p>
            <a:r>
              <a:rPr lang="fr-FR" smtClean="0"/>
              <a:t>Cliquez pour modifier le style du titre</a:t>
            </a:r>
            <a:endParaRPr lang="en-US"/>
          </a:p>
        </p:txBody>
      </p:sp>
      <p:sp>
        <p:nvSpPr>
          <p:cNvPr id="3" name="Rectangle 13"/>
          <p:cNvSpPr>
            <a:spLocks noGrp="1"/>
          </p:cNvSpPr>
          <p:nvPr>
            <p:ph type="dt" sz="half" idx="10"/>
          </p:nvPr>
        </p:nvSpPr>
        <p:spPr/>
        <p:txBody>
          <a:bodyPr/>
          <a:lstStyle>
            <a:lvl1pPr>
              <a:defRPr/>
            </a:lvl1pPr>
          </a:lstStyle>
          <a:p>
            <a:pPr>
              <a:defRPr/>
            </a:pPr>
            <a:fld id="{98667AFE-5B63-4FCB-BC48-317D0AC741E5}" type="datetime1">
              <a:rPr lang="en-US"/>
              <a:pPr>
                <a:defRPr/>
              </a:pPr>
              <a:t>11/8/2013</a:t>
            </a:fld>
            <a:endParaRPr lang="en-US"/>
          </a:p>
        </p:txBody>
      </p:sp>
      <p:sp>
        <p:nvSpPr>
          <p:cNvPr id="4" name="Rectangle 2"/>
          <p:cNvSpPr>
            <a:spLocks noGrp="1"/>
          </p:cNvSpPr>
          <p:nvPr>
            <p:ph type="ftr" sz="quarter" idx="11"/>
          </p:nvPr>
        </p:nvSpPr>
        <p:spPr>
          <a:ln/>
        </p:spPr>
        <p:txBody>
          <a:bodyPr/>
          <a:lstStyle>
            <a:lvl1pPr>
              <a:defRPr/>
            </a:lvl1pPr>
          </a:lstStyle>
          <a:p>
            <a:pPr>
              <a:defRPr/>
            </a:pPr>
            <a:endParaRPr lang="en-US"/>
          </a:p>
        </p:txBody>
      </p:sp>
      <p:sp>
        <p:nvSpPr>
          <p:cNvPr id="5" name="Rectangle 22"/>
          <p:cNvSpPr>
            <a:spLocks noGrp="1"/>
          </p:cNvSpPr>
          <p:nvPr>
            <p:ph type="sldNum" sz="quarter" idx="12"/>
          </p:nvPr>
        </p:nvSpPr>
        <p:spPr/>
        <p:txBody>
          <a:bodyPr/>
          <a:lstStyle>
            <a:lvl1pPr>
              <a:defRPr/>
            </a:lvl1pPr>
          </a:lstStyle>
          <a:p>
            <a:pPr>
              <a:defRPr/>
            </a:pPr>
            <a:fld id="{441F95BA-0FB2-4EA4-8C9B-2135D79938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
          <p:cNvSpPr>
            <a:spLocks noGrp="1"/>
          </p:cNvSpPr>
          <p:nvPr>
            <p:ph type="dt" sz="half" idx="10"/>
          </p:nvPr>
        </p:nvSpPr>
        <p:spPr/>
        <p:txBody>
          <a:bodyPr/>
          <a:lstStyle>
            <a:lvl1pPr>
              <a:defRPr/>
            </a:lvl1pPr>
          </a:lstStyle>
          <a:p>
            <a:pPr>
              <a:defRPr/>
            </a:pPr>
            <a:fld id="{81570D84-BDA7-4AC8-B219-B6E28F32741D}" type="datetime1">
              <a:rPr lang="en-US"/>
              <a:pPr>
                <a:defRPr/>
              </a:pPr>
              <a:t>11/8/2013</a:t>
            </a:fld>
            <a:endParaRPr lang="en-US"/>
          </a:p>
        </p:txBody>
      </p:sp>
      <p:sp>
        <p:nvSpPr>
          <p:cNvPr id="3" name="Rectangle 2"/>
          <p:cNvSpPr>
            <a:spLocks noGrp="1"/>
          </p:cNvSpPr>
          <p:nvPr>
            <p:ph type="ftr" sz="quarter" idx="11"/>
          </p:nvPr>
        </p:nvSpPr>
        <p:spPr>
          <a:ln/>
        </p:spPr>
        <p:txBody>
          <a:bodyPr/>
          <a:lstStyle>
            <a:lvl1pPr>
              <a:defRPr/>
            </a:lvl1pPr>
          </a:lstStyle>
          <a:p>
            <a:pPr>
              <a:defRPr/>
            </a:pPr>
            <a:endParaRPr lang="en-US"/>
          </a:p>
        </p:txBody>
      </p:sp>
      <p:sp>
        <p:nvSpPr>
          <p:cNvPr id="4" name="Rectangle 22"/>
          <p:cNvSpPr>
            <a:spLocks noGrp="1"/>
          </p:cNvSpPr>
          <p:nvPr>
            <p:ph type="sldNum" sz="quarter" idx="12"/>
          </p:nvPr>
        </p:nvSpPr>
        <p:spPr/>
        <p:txBody>
          <a:bodyPr/>
          <a:lstStyle>
            <a:lvl1pPr>
              <a:defRPr/>
            </a:lvl1pPr>
          </a:lstStyle>
          <a:p>
            <a:pPr>
              <a:defRPr/>
            </a:pPr>
            <a:fld id="{E5D1703C-A0B9-4A9E-A0C8-E6E6FC2CCF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Form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fr-FR" smtClean="0"/>
              <a:t>Cliquez pour modifier le style du titre</a:t>
            </a:r>
            <a:endParaRPr lang="en-US" dirty="0"/>
          </a:p>
        </p:txBody>
      </p:sp>
      <p:sp>
        <p:nvSpPr>
          <p:cNvPr id="3" name="Forme 2"/>
          <p:cNvSpPr>
            <a:spLocks noGrp="1"/>
          </p:cNvSpPr>
          <p:nvPr>
            <p:ph type="body" idx="1"/>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Forme 3"/>
          <p:cNvSpPr>
            <a:spLocks noGrp="1"/>
          </p:cNvSpPr>
          <p:nvPr>
            <p:ph sz="half" idx="2"/>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Rectangle 3"/>
          <p:cNvSpPr>
            <a:spLocks noGrp="1"/>
          </p:cNvSpPr>
          <p:nvPr>
            <p:ph type="dt" sz="half" idx="10"/>
          </p:nvPr>
        </p:nvSpPr>
        <p:spPr>
          <a:xfrm>
            <a:off x="6278563" y="6556375"/>
            <a:ext cx="2133600" cy="301625"/>
          </a:xfrm>
        </p:spPr>
        <p:txBody>
          <a:bodyPr/>
          <a:lstStyle>
            <a:lvl1pPr>
              <a:defRPr/>
            </a:lvl1pPr>
          </a:lstStyle>
          <a:p>
            <a:pPr>
              <a:defRPr/>
            </a:pPr>
            <a:fld id="{864C6975-F6DD-4180-B40B-5363F9EEB002}" type="datetime1">
              <a:rPr lang="en-US"/>
              <a:pPr>
                <a:defRPr/>
              </a:pPr>
              <a:t>11/8/2013</a:t>
            </a:fld>
            <a:endParaRPr lang="en-US" sz="900"/>
          </a:p>
        </p:txBody>
      </p:sp>
      <p:sp>
        <p:nvSpPr>
          <p:cNvPr id="6" name="Rectangle 4"/>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Rectangle 5"/>
          <p:cNvSpPr>
            <a:spLocks noGrp="1"/>
          </p:cNvSpPr>
          <p:nvPr>
            <p:ph type="sldNum" sz="quarter" idx="12"/>
          </p:nvPr>
        </p:nvSpPr>
        <p:spPr>
          <a:xfrm>
            <a:off x="8410575" y="6556375"/>
            <a:ext cx="503238" cy="301625"/>
          </a:xfrm>
        </p:spPr>
        <p:txBody>
          <a:bodyPr/>
          <a:lstStyle>
            <a:lvl1pPr>
              <a:defRPr sz="900"/>
            </a:lvl1pPr>
          </a:lstStyle>
          <a:p>
            <a:pPr>
              <a:defRPr/>
            </a:pPr>
            <a:fld id="{B1E83CE8-0FCC-4043-B415-CFB90A7B7E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Forme 1"/>
          <p:cNvSpPr>
            <a:spLocks noGrp="1"/>
          </p:cNvSpPr>
          <p:nvPr>
            <p:ph type="title"/>
          </p:nvPr>
        </p:nvSpPr>
        <p:spPr>
          <a:xfrm>
            <a:off x="219456" y="207168"/>
            <a:ext cx="914400" cy="6400800"/>
          </a:xfrm>
        </p:spPr>
        <p:txBody>
          <a:bodyPr vert="vert270" anchor="b"/>
          <a:lstStyle>
            <a:lvl1pPr marL="0" algn="l">
              <a:buNone/>
              <a:defRPr sz="3000" b="0" cap="all" baseline="0"/>
            </a:lvl1pPr>
          </a:lstStyle>
          <a:p>
            <a:r>
              <a:rPr lang="fr-FR" smtClean="0"/>
              <a:t>Cliquez pour modifier le style du titre</a:t>
            </a:r>
            <a:endParaRPr lang="en-US" dirty="0"/>
          </a:p>
        </p:txBody>
      </p:sp>
      <p:sp>
        <p:nvSpPr>
          <p:cNvPr id="3" name="Forme 2"/>
          <p:cNvSpPr>
            <a:spLocks noGrp="1"/>
          </p:cNvSpPr>
          <p:nvPr>
            <p:ph type="pic" idx="1"/>
          </p:nvPr>
        </p:nvSpPr>
        <p:spPr>
          <a:xfrm>
            <a:off x="1135856" y="381000"/>
            <a:ext cx="7315200" cy="5486400"/>
          </a:xfrm>
          <a:solidFill>
            <a:schemeClr val="bg2">
              <a:shade val="50000"/>
            </a:schemeClr>
          </a:solidFill>
        </p:spPr>
        <p:txBody>
          <a:bodyPr>
            <a:normAutofit/>
          </a:bodyPr>
          <a:lstStyle>
            <a:lvl1pPr>
              <a:buNone/>
              <a:defRPr sz="3200"/>
            </a:lvl1pPr>
          </a:lstStyle>
          <a:p>
            <a:pPr lvl="0"/>
            <a:r>
              <a:rPr lang="fr-FR" noProof="0" smtClean="0"/>
              <a:t>Cliquez sur l'icône pour ajouter une image</a:t>
            </a:r>
            <a:endParaRPr lang="en-US" noProof="0" dirty="0"/>
          </a:p>
        </p:txBody>
      </p:sp>
      <p:sp>
        <p:nvSpPr>
          <p:cNvPr id="4" name="Forme 3"/>
          <p:cNvSpPr>
            <a:spLocks noGrp="1"/>
          </p:cNvSpPr>
          <p:nvPr>
            <p:ph type="body" sz="half" idx="2"/>
          </p:nvPr>
        </p:nvSpPr>
        <p:spPr>
          <a:xfrm>
            <a:off x="1135856" y="5867400"/>
            <a:ext cx="732434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Rectangle 3"/>
          <p:cNvSpPr>
            <a:spLocks noGrp="1"/>
          </p:cNvSpPr>
          <p:nvPr>
            <p:ph type="dt" sz="half" idx="10"/>
          </p:nvPr>
        </p:nvSpPr>
        <p:spPr>
          <a:xfrm>
            <a:off x="6108700" y="6556375"/>
            <a:ext cx="2101850" cy="301625"/>
          </a:xfrm>
        </p:spPr>
        <p:txBody>
          <a:bodyPr/>
          <a:lstStyle>
            <a:lvl1pPr>
              <a:defRPr/>
            </a:lvl1pPr>
          </a:lstStyle>
          <a:p>
            <a:pPr>
              <a:defRPr/>
            </a:pPr>
            <a:fld id="{DBA6B26A-E60B-4F5D-93C1-B7932196A1C1}" type="datetime1">
              <a:rPr lang="en-US"/>
              <a:pPr>
                <a:defRPr/>
              </a:pPr>
              <a:t>11/8/2013</a:t>
            </a:fld>
            <a:endParaRPr lang="en-US" sz="900"/>
          </a:p>
        </p:txBody>
      </p:sp>
      <p:sp>
        <p:nvSpPr>
          <p:cNvPr id="6" name="Rectangle 4"/>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Rectangle 5"/>
          <p:cNvSpPr>
            <a:spLocks noGrp="1"/>
          </p:cNvSpPr>
          <p:nvPr>
            <p:ph type="sldNum" sz="quarter" idx="12"/>
          </p:nvPr>
        </p:nvSpPr>
        <p:spPr>
          <a:xfrm>
            <a:off x="8216900" y="6556375"/>
            <a:ext cx="366713" cy="301625"/>
          </a:xfrm>
        </p:spPr>
        <p:txBody>
          <a:bodyPr/>
          <a:lstStyle>
            <a:lvl1pPr>
              <a:defRPr sz="900"/>
            </a:lvl1pPr>
          </a:lstStyle>
          <a:p>
            <a:pPr>
              <a:defRPr/>
            </a:pPr>
            <a:fld id="{3464D4F3-D74A-4DB1-8120-572E89455A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riangle rectangle 6"/>
          <p:cNvSpPr/>
          <p:nvPr/>
        </p:nvSpPr>
        <p:spPr>
          <a:xfrm>
            <a:off x="6350" y="14288"/>
            <a:ext cx="9131300" cy="6837362"/>
          </a:xfrm>
          <a:prstGeom prst="rtTriangle">
            <a:avLst/>
          </a:prstGeom>
          <a:gradFill flip="none" rotWithShape="1">
            <a:gsLst>
              <a:gs pos="0">
                <a:schemeClr val="tx1">
                  <a:tint val="95000"/>
                  <a:satMod val="200000"/>
                  <a:alpha val="10000"/>
                </a:schemeClr>
              </a:gs>
              <a:gs pos="70000">
                <a:schemeClr val="tx1">
                  <a:tint val="80000"/>
                  <a:satMod val="200000"/>
                  <a:alpha val="8000"/>
                </a:schemeClr>
              </a:gs>
              <a:gs pos="100000">
                <a:schemeClr val="tx1">
                  <a:tint val="50000"/>
                  <a:satMod val="175000"/>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cxnSp>
        <p:nvCxnSpPr>
          <p:cNvPr id="8" name="Connecteur droit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Rectangle 21"/>
          <p:cNvSpPr>
            <a:spLocks noGrp="1"/>
          </p:cNvSpPr>
          <p:nvPr>
            <p:ph type="title"/>
          </p:nvPr>
        </p:nvSpPr>
        <p:spPr>
          <a:xfrm>
            <a:off x="457200" y="268288"/>
            <a:ext cx="822960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0" name="Rectangle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r>
              <a:rPr lang="en-US" smtClean="0"/>
              <a:t>Sixth level</a:t>
            </a:r>
          </a:p>
          <a:p>
            <a:pPr lvl="4"/>
            <a:r>
              <a:rPr lang="en-US" smtClean="0"/>
              <a:t>Seventh level</a:t>
            </a:r>
          </a:p>
          <a:p>
            <a:pPr lvl="4"/>
            <a:r>
              <a:rPr lang="en-US" smtClean="0"/>
              <a:t>Eighth level</a:t>
            </a:r>
          </a:p>
          <a:p>
            <a:pPr lvl="4"/>
            <a:r>
              <a:rPr lang="en-US" smtClean="0"/>
              <a:t>Ninth level</a:t>
            </a:r>
          </a:p>
        </p:txBody>
      </p:sp>
      <p:sp>
        <p:nvSpPr>
          <p:cNvPr id="14" name="Rectangle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defRPr sz="1000">
                <a:latin typeface="Century Gothic" pitchFamily="34" charset="0"/>
              </a:defRPr>
            </a:lvl1pPr>
          </a:lstStyle>
          <a:p>
            <a:pPr>
              <a:defRPr/>
            </a:pPr>
            <a:fld id="{65DF6AAA-46EE-4989-8014-2B8D8C1A99B1}" type="datetime1">
              <a:rPr lang="en-US"/>
              <a:pPr>
                <a:defRPr/>
              </a:pPr>
              <a:t>11/8/2013</a:t>
            </a:fld>
            <a:endParaRPr lang="en-US"/>
          </a:p>
        </p:txBody>
      </p:sp>
      <p:sp>
        <p:nvSpPr>
          <p:cNvPr id="1032" name="Rectangle 2"/>
          <p:cNvSpPr>
            <a:spLocks noGrp="1"/>
          </p:cNvSpPr>
          <p:nvPr>
            <p:ph type="ftr" sz="quarter" idx="3"/>
          </p:nvPr>
        </p:nvSpPr>
        <p:spPr bwMode="auto">
          <a:xfrm>
            <a:off x="457200" y="6481763"/>
            <a:ext cx="4259263"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latin typeface="Century Gothic" pitchFamily="34" charset="0"/>
              </a:defRPr>
            </a:lvl1pPr>
          </a:lstStyle>
          <a:p>
            <a:pPr>
              <a:defRPr/>
            </a:pPr>
            <a:endParaRPr lang="en-US"/>
          </a:p>
        </p:txBody>
      </p:sp>
      <p:sp>
        <p:nvSpPr>
          <p:cNvPr id="23" name="Rectangle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itchFamily="34" charset="0"/>
              </a:defRPr>
            </a:lvl1pPr>
          </a:lstStyle>
          <a:p>
            <a:pPr>
              <a:defRPr/>
            </a:pPr>
            <a:fld id="{0AE5444E-7BAB-46F2-94E1-F0F68D456CC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57" r:id="rId4"/>
    <p:sldLayoutId id="2147483763" r:id="rId5"/>
    <p:sldLayoutId id="2147483758" r:id="rId6"/>
    <p:sldLayoutId id="2147483759" r:id="rId7"/>
    <p:sldLayoutId id="2147483764" r:id="rId8"/>
    <p:sldLayoutId id="2147483765" r:id="rId9"/>
  </p:sldLayoutIdLst>
  <p:txStyles>
    <p:titleStyle>
      <a:lvl1pPr marL="342900" indent="-342900" algn="l" defTabSz="-13873163" rtl="0" eaLnBrk="0" fontAlgn="base" hangingPunct="0">
        <a:spcBef>
          <a:spcPct val="0"/>
        </a:spcBef>
        <a:spcAft>
          <a:spcPct val="0"/>
        </a:spcAft>
        <a:defRPr sz="4200" kern="120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2pPr>
      <a:lvl3pPr marL="3429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3pPr>
      <a:lvl4pPr marL="3429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4pPr>
      <a:lvl5pPr marL="3429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5pPr>
      <a:lvl6pPr marL="8001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6pPr>
      <a:lvl7pPr marL="12573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7pPr>
      <a:lvl8pPr marL="17145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8pPr>
      <a:lvl9pPr marL="2171700" indent="-342900" algn="l" defTabSz="-13873163" rtl="0" eaLnBrk="0" fontAlgn="base" hangingPunct="0">
        <a:spcBef>
          <a:spcPct val="0"/>
        </a:spcBef>
        <a:spcAft>
          <a:spcPct val="0"/>
        </a:spcAft>
        <a:defRPr sz="4200">
          <a:solidFill>
            <a:srgbClr val="FF965C"/>
          </a:solidFill>
          <a:effectLst>
            <a:outerShdw blurRad="38100" dist="38100" dir="2700000" algn="tl">
              <a:srgbClr val="000000"/>
            </a:outerShdw>
          </a:effectLst>
          <a:latin typeface="Century Gothic" pitchFamily="34" charset="0"/>
        </a:defRPr>
      </a:lvl9pPr>
    </p:titleStyle>
    <p:bodyStyle>
      <a:lvl1pPr marL="342900" indent="-342900" algn="l" defTabSz="-13873163"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Clr>
          <a:srgbClr val="FEAF90"/>
        </a:buClr>
        <a:buFont typeface="Wingdings 2" pitchFamily="18" charset="2"/>
        <a:buChar char=""/>
        <a:defRPr sz="1900" kern="1200">
          <a:solidFill>
            <a:schemeClr val="tx1"/>
          </a:solidFill>
          <a:latin typeface="+mn-lt"/>
          <a:ea typeface="+mn-ea"/>
          <a:cs typeface="+mn-cs"/>
        </a:defRPr>
      </a:lvl5pPr>
      <a:lvl6pPr marL="1828800" indent="-210312" algn="l" rtl="0" latinLnBrk="0">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latinLnBrk="0">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latinLnBrk="0">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latinLnBrk="0">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slide" Target="slide23.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ru.wikipedia.org/wiki/%D1%EF%E8%ED%EE%E7%E0,_%C1%E5%ED%E5%E4%E8%EA%F2"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ru.wikipedia.org/wiki/%D0%9C%D0%BE%D0%BD%D1%82%D0%B5%D1%81%D0%BA%D1%8C%D1%9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ru.wikipedia.org/wiki/%D0%F3%F1%F1%EE,_%C6%E0%ED-%C6%E0%E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ru.wikipedia.org/wiki/%C4%E8%E4%F0%EE,_%C4%E5%ED%E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1%EE%EB%EE%E2%FC%B8%E2,_%C2%EB%E0%E4%E8%EC%E8%F0_%D1%E5%F0%E3%E5%E5%E2%E8%F7" TargetMode="External"/><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wiki/%D4%EB%EE%F0%E5%ED%F1%EA%E8%E9,_%CF%E0%E2%E5%EB_%C0%EB%E5%EA%F1%E0%ED%E4%F0%EE%E2%E8%F7"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ru.wikipedia.org/wiki/%C1%E5%F0%E4%FF%E5%E2,_%CD%E8%EA%EE%EB%E0%E9_%C0%EB%E5%EA%F1%E0%ED%E4%F0%EE%E2%E8%F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http://ru.wikipedia.org/wiki/%D2%EE%EB%F1%F2%EE%E9,_%CB%E5%E2_%CD%E8%EA%EE%EB%E0%E5%E2%E8%F7"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D%E9%ED%F8%F2%E5%E9%ED,_%C0%EB%FC%E1%E5%F0%F2"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ru.wikipedia.org/wiki/%C1%EE%F0,_%CD%E8%EB%FC%F1"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hyperlink" Target="http://ru.wikipedia.org/wiki/%D1%E0%F5%E0%F0%EE%E2,_%C0%ED%E4%F0%E5%E9_%C4%EC%E8%F2%F0%E8%E5%E2%E8%F7"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wiki/%DF%ED%F3%F8_%CA%EE%F0%F7%E0%EA" TargetMode="External"/><Relationship Id="rId7"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lovari.yandex.ru/%D0%A2%D0%BE%D0%BB%D0%B5%D1%80%D0%B0%D0%BD%D1%82%D0%BD%D0%BE%D1%81%D1%82%D1%8C/%D0%91%D0%A1%D0%AD/%D0%A2%D0%BE%D0%BB%D0%B5%D1%80%D0%B0%D0%BD%D1%82%D0%BD%D0%BE%D1%81%D1%82%D1%8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hyperlink" Target="http://wiki.iot.ru/index.php/%D0%A2%D0%BE%D0%BB%D0%B5%D1%80%D0%B0%D0%BD%D1%82%D0%BD%D0%BE%D1%81%D1%82%D1%8C" TargetMode="External"/><Relationship Id="rId7" Type="http://schemas.openxmlformats.org/officeDocument/2006/relationships/image" Target="../media/image8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tbclib.r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C0%E2%F0%E5%EB%E8%E9_%C0%E2%E3%F3%F1%F2%E8%ED" TargetMode="External"/><Relationship Id="rId3" Type="http://schemas.openxmlformats.org/officeDocument/2006/relationships/hyperlink" Target="http://ru.wikipedia.org/wiki/%D1%EE%EA%F0%E0%F2" TargetMode="External"/><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ru.wikipedia.org/wiki/%CA%EE%ED%F4%F3%F6%E8%E9"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CB%EE%EA%EA,_%C4%E6%EE%ED"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ru.wikipedia.org/wiki/%C1%E5%E9%EB%FC,_%CF%FC%E5%F0"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ru.wikipedia.org/wiki/%CA%F0%EE%EC%E2%E5%EB%FC,_%CE%EB%E8%E2%E5%F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ru.wikipedia.org/wiki/%C2%EE%EB%FC%F2%E5%F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928662" y="21429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Arial" pitchFamily="34" charset="0"/>
              <a:cs typeface="Arial" pitchFamily="34" charset="0"/>
            </a:endParaRPr>
          </a:p>
        </p:txBody>
      </p:sp>
      <p:sp>
        <p:nvSpPr>
          <p:cNvPr id="6146" name="Rectangle 2"/>
          <p:cNvSpPr>
            <a:spLocks noChangeArrowheads="1"/>
          </p:cNvSpPr>
          <p:nvPr/>
        </p:nvSpPr>
        <p:spPr bwMode="auto">
          <a:xfrm>
            <a:off x="1214414" y="3857628"/>
            <a:ext cx="70009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676400" algn="l"/>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Скругленный прямоугольник 5"/>
          <p:cNvSpPr/>
          <p:nvPr/>
        </p:nvSpPr>
        <p:spPr>
          <a:xfrm>
            <a:off x="500034" y="714356"/>
            <a:ext cx="8286808" cy="54292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tabLst>
                <a:tab pos="1676400" algn="l"/>
              </a:tabLst>
            </a:pPr>
            <a:endParaRPr lang="ru-RU" dirty="0" smtClean="0">
              <a:latin typeface="Arial" pitchFamily="34" charset="0"/>
              <a:ea typeface="Times New Roman" pitchFamily="18" charset="0"/>
              <a:cs typeface="Arial" pitchFamily="34" charset="0"/>
            </a:endParaRPr>
          </a:p>
          <a:p>
            <a:pPr lvl="0">
              <a:tabLst>
                <a:tab pos="1676400" algn="l"/>
              </a:tabLst>
            </a:pPr>
            <a:r>
              <a:rPr lang="ru-RU" dirty="0" smtClean="0">
                <a:solidFill>
                  <a:schemeClr val="bg1"/>
                </a:solidFill>
                <a:latin typeface="Arial" pitchFamily="34" charset="0"/>
                <a:ea typeface="Times New Roman" pitchFamily="18" charset="0"/>
                <a:cs typeface="Arial" pitchFamily="34" charset="0"/>
              </a:rPr>
              <a:t>Вот уже несколько лет мы живем в XXI веке. Прогресс, экономика, новые компьютерные системы – все на службе человека. Казалось бы, жизнь должна быть размереннее, увереннее, радостнее. Но в современном обществе активный рост агрессивности, экстремизма, конфликтов. Особенно сильное воздействие на человеческое сознание оказывают различные формы конфронтации на этнической почве. Толерантность – ключевая проблема для всего мира, существенная составляющая свободного общества и стабильного государственного устройства. А потому разговор на эту тему актуален как никогда. </a:t>
            </a:r>
          </a:p>
          <a:p>
            <a:pPr lvl="0">
              <a:tabLst>
                <a:tab pos="1676400" algn="l"/>
              </a:tabLst>
            </a:pPr>
            <a:endParaRPr lang="ru-RU" dirty="0" smtClean="0">
              <a:solidFill>
                <a:schemeClr val="bg1"/>
              </a:solidFill>
              <a:latin typeface="Arial" pitchFamily="34" charset="0"/>
              <a:ea typeface="Calibri" pitchFamily="34" charset="0"/>
              <a:cs typeface="Arial" pitchFamily="34" charset="0"/>
            </a:endParaRPr>
          </a:p>
          <a:p>
            <a:pPr lvl="0">
              <a:tabLst>
                <a:tab pos="1676400" algn="l"/>
              </a:tabLst>
            </a:pPr>
            <a:r>
              <a:rPr lang="ru-RU" dirty="0" smtClean="0">
                <a:solidFill>
                  <a:schemeClr val="tx2">
                    <a:lumMod val="75000"/>
                  </a:schemeClr>
                </a:solidFill>
                <a:latin typeface="Times New Roman" pitchFamily="18" charset="0"/>
                <a:ea typeface="Calibri" pitchFamily="34" charset="0"/>
                <a:cs typeface="Times New Roman" pitchFamily="18" charset="0"/>
              </a:rPr>
              <a:t>Выставка </a:t>
            </a:r>
            <a:r>
              <a:rPr lang="ru-RU" b="1" u="sng" dirty="0" smtClean="0">
                <a:solidFill>
                  <a:schemeClr val="tx2">
                    <a:lumMod val="75000"/>
                  </a:schemeClr>
                </a:solidFill>
                <a:latin typeface="Times New Roman" pitchFamily="18" charset="0"/>
                <a:ea typeface="Calibri" pitchFamily="34" charset="0"/>
                <a:cs typeface="Times New Roman" pitchFamily="18" charset="0"/>
              </a:rPr>
              <a:t>«Культура толерантности» </a:t>
            </a:r>
            <a:r>
              <a:rPr lang="ru-RU" dirty="0" smtClean="0">
                <a:solidFill>
                  <a:schemeClr val="tx2">
                    <a:lumMod val="75000"/>
                  </a:schemeClr>
                </a:solidFill>
                <a:latin typeface="Times New Roman" pitchFamily="18" charset="0"/>
                <a:ea typeface="Calibri" pitchFamily="34" charset="0"/>
                <a:cs typeface="Times New Roman" pitchFamily="18" charset="0"/>
              </a:rPr>
              <a:t>состоит из 3 разделов:</a:t>
            </a:r>
          </a:p>
          <a:p>
            <a:pPr lvl="0">
              <a:tabLst>
                <a:tab pos="1676400" algn="l"/>
              </a:tabLst>
            </a:pPr>
            <a:r>
              <a:rPr lang="en-US" dirty="0" smtClean="0">
                <a:solidFill>
                  <a:schemeClr val="tx2">
                    <a:lumMod val="75000"/>
                  </a:schemeClr>
                </a:solidFill>
                <a:latin typeface="Times New Roman" pitchFamily="18" charset="0"/>
                <a:cs typeface="Times New Roman" pitchFamily="18" charset="0"/>
                <a:hlinkClick r:id="rId3" action="ppaction://hlinksldjump"/>
              </a:rPr>
              <a:t>I</a:t>
            </a:r>
            <a:r>
              <a:rPr lang="en-US"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 - "Никто не станет мудрым, не будучи терпимым" (из истории толерантного движения)</a:t>
            </a:r>
            <a:r>
              <a:rPr lang="en-US"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   </a:t>
            </a:r>
          </a:p>
          <a:p>
            <a:pPr lvl="0" eaLnBrk="0" hangingPunct="0">
              <a:tabLst>
                <a:tab pos="1676400" algn="l"/>
              </a:tabLst>
            </a:pPr>
            <a:r>
              <a:rPr lang="en-US" dirty="0" smtClean="0">
                <a:solidFill>
                  <a:schemeClr val="tx2">
                    <a:lumMod val="75000"/>
                  </a:schemeClr>
                </a:solidFill>
                <a:latin typeface="Times New Roman" pitchFamily="18" charset="0"/>
                <a:ea typeface="Calibri" pitchFamily="34" charset="0"/>
                <a:cs typeface="Times New Roman" pitchFamily="18" charset="0"/>
                <a:hlinkClick r:id="rId4" action="ppaction://hlinksldjump"/>
              </a:rPr>
              <a:t>II</a:t>
            </a:r>
            <a:r>
              <a:rPr lang="en-US" dirty="0" smtClean="0">
                <a:solidFill>
                  <a:schemeClr val="tx2">
                    <a:lumMod val="75000"/>
                  </a:schemeClr>
                </a:solidFill>
                <a:latin typeface="Times New Roman" pitchFamily="18" charset="0"/>
                <a:ea typeface="Calibri" pitchFamily="34" charset="0"/>
                <a:cs typeface="Times New Roman" pitchFamily="18" charset="0"/>
              </a:rPr>
              <a:t> </a:t>
            </a:r>
            <a:r>
              <a:rPr lang="ru-RU" dirty="0" smtClean="0">
                <a:solidFill>
                  <a:schemeClr val="tx2">
                    <a:lumMod val="75000"/>
                  </a:schemeClr>
                </a:solidFill>
                <a:latin typeface="Times New Roman" pitchFamily="18" charset="0"/>
                <a:ea typeface="Calibri" pitchFamily="34" charset="0"/>
                <a:cs typeface="Times New Roman" pitchFamily="18" charset="0"/>
              </a:rPr>
              <a:t>- Мыслители с открытым сознанием</a:t>
            </a:r>
            <a:endParaRPr lang="ru-RU" dirty="0" smtClean="0">
              <a:solidFill>
                <a:schemeClr val="tx2">
                  <a:lumMod val="75000"/>
                </a:schemeClr>
              </a:solidFill>
              <a:latin typeface="Times New Roman" pitchFamily="18" charset="0"/>
              <a:cs typeface="Times New Roman" pitchFamily="18" charset="0"/>
            </a:endParaRPr>
          </a:p>
          <a:p>
            <a:pPr lvl="0" eaLnBrk="0" hangingPunct="0">
              <a:tabLst>
                <a:tab pos="1676400" algn="l"/>
              </a:tabLst>
            </a:pPr>
            <a:r>
              <a:rPr lang="en-US" dirty="0" smtClean="0">
                <a:solidFill>
                  <a:schemeClr val="tx2">
                    <a:lumMod val="75000"/>
                  </a:schemeClr>
                </a:solidFill>
                <a:latin typeface="Times New Roman" pitchFamily="18" charset="0"/>
                <a:ea typeface="Calibri" pitchFamily="34" charset="0"/>
                <a:cs typeface="Times New Roman" pitchFamily="18" charset="0"/>
                <a:hlinkClick r:id="rId5" action="ppaction://hlinksldjump"/>
              </a:rPr>
              <a:t>III</a:t>
            </a:r>
            <a:r>
              <a:rPr lang="en-US" dirty="0" smtClean="0">
                <a:solidFill>
                  <a:schemeClr val="tx2">
                    <a:lumMod val="75000"/>
                  </a:schemeClr>
                </a:solidFill>
                <a:latin typeface="Times New Roman" pitchFamily="18" charset="0"/>
                <a:ea typeface="Calibri" pitchFamily="34" charset="0"/>
                <a:cs typeface="Times New Roman" pitchFamily="18" charset="0"/>
              </a:rPr>
              <a:t> </a:t>
            </a:r>
            <a:r>
              <a:rPr lang="ru-RU" dirty="0" smtClean="0">
                <a:solidFill>
                  <a:schemeClr val="tx2">
                    <a:lumMod val="75000"/>
                  </a:schemeClr>
                </a:solidFill>
                <a:latin typeface="Times New Roman" pitchFamily="18" charset="0"/>
                <a:ea typeface="Calibri" pitchFamily="34" charset="0"/>
                <a:cs typeface="Times New Roman" pitchFamily="18" charset="0"/>
              </a:rPr>
              <a:t>-</a:t>
            </a:r>
            <a:r>
              <a:rPr lang="ru-RU" dirty="0" smtClean="0">
                <a:solidFill>
                  <a:srgbClr val="FFFF00"/>
                </a:solidFill>
                <a:latin typeface="Times New Roman" pitchFamily="18" charset="0"/>
                <a:cs typeface="Times New Roman" pitchFamily="18" charset="0"/>
              </a:rPr>
              <a:t>Толерантность в мире : свои и чужие.</a:t>
            </a:r>
          </a:p>
          <a:p>
            <a:pPr lvl="0"/>
            <a:endParaRPr lang="ru-RU"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4646431" y="928670"/>
            <a:ext cx="4214842" cy="85725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indent="-457200" algn="ctr" defTabSz="-13873163" eaLnBrk="0" hangingPunct="0">
              <a:spcBef>
                <a:spcPct val="20000"/>
              </a:spcBef>
              <a:buClr>
                <a:schemeClr val="accent1"/>
              </a:buClr>
              <a:buSzPct val="80000"/>
              <a:defRPr/>
            </a:pPr>
            <a:r>
              <a:rPr lang="ru-RU" sz="2800" dirty="0">
                <a:latin typeface="+mn-lt"/>
              </a:rPr>
              <a:t>  </a:t>
            </a:r>
            <a:r>
              <a:rPr lang="ru-RU" dirty="0">
                <a:solidFill>
                  <a:srgbClr val="FFFFCC"/>
                </a:solidFill>
              </a:rPr>
              <a:t>«Понимание – начало </a:t>
            </a:r>
            <a:r>
              <a:rPr lang="ru-RU" dirty="0" smtClean="0">
                <a:solidFill>
                  <a:srgbClr val="FFFFCC"/>
                </a:solidFill>
              </a:rPr>
              <a:t>согласия»                               Б. Спиноза</a:t>
            </a:r>
          </a:p>
          <a:p>
            <a:pPr marL="342900" indent="-342900" defTabSz="-13873163" eaLnBrk="0" hangingPunct="0">
              <a:spcBef>
                <a:spcPct val="20000"/>
              </a:spcBef>
              <a:buClr>
                <a:schemeClr val="accent1"/>
              </a:buClr>
              <a:buSzPct val="80000"/>
              <a:buFont typeface="Wingdings" pitchFamily="2" charset="2"/>
              <a:buNone/>
              <a:defRPr/>
            </a:pPr>
            <a:endParaRPr lang="ru-RU" dirty="0" smtClean="0">
              <a:solidFill>
                <a:srgbClr val="FFFFCC"/>
              </a:solidFill>
            </a:endParaRPr>
          </a:p>
        </p:txBody>
      </p:sp>
      <p:pic>
        <p:nvPicPr>
          <p:cNvPr id="3" name="Picture 7" descr="Спиноза 2"/>
          <p:cNvPicPr>
            <a:picLocks noChangeAspect="1" noChangeArrowheads="1"/>
          </p:cNvPicPr>
          <p:nvPr/>
        </p:nvPicPr>
        <p:blipFill>
          <a:blip r:embed="rId3"/>
          <a:srcRect l="2013" t="1578" r="2756" b="1367"/>
          <a:stretch>
            <a:fillRect/>
          </a:stretch>
        </p:blipFill>
        <p:spPr bwMode="auto">
          <a:xfrm>
            <a:off x="500034" y="928670"/>
            <a:ext cx="2670169" cy="3393825"/>
          </a:xfrm>
          <a:prstGeom prst="rect">
            <a:avLst/>
          </a:prstGeom>
          <a:ln w="228600" cap="sq" cmpd="thickThin">
            <a:solidFill>
              <a:schemeClr val="accent1">
                <a:lumMod val="50000"/>
              </a:schemeClr>
            </a:solidFill>
            <a:prstDash val="solid"/>
            <a:miter lim="800000"/>
          </a:ln>
          <a:effectLst>
            <a:innerShdw blurRad="76200">
              <a:srgbClr val="000000"/>
            </a:innerShdw>
          </a:effectLst>
        </p:spPr>
      </p:pic>
      <p:pic>
        <p:nvPicPr>
          <p:cNvPr id="4" name="Picture 9"/>
          <p:cNvPicPr>
            <a:picLocks noChangeAspect="1" noChangeArrowheads="1"/>
          </p:cNvPicPr>
          <p:nvPr/>
        </p:nvPicPr>
        <p:blipFill>
          <a:blip r:embed="rId4"/>
          <a:srcRect/>
          <a:stretch>
            <a:fillRect/>
          </a:stretch>
        </p:blipFill>
        <p:spPr bwMode="auto">
          <a:xfrm rot="20898791">
            <a:off x="175138" y="3101749"/>
            <a:ext cx="1190391" cy="1851057"/>
          </a:xfrm>
          <a:prstGeom prst="rect">
            <a:avLst/>
          </a:prstGeom>
          <a:noFill/>
          <a:ln w="9525">
            <a:noFill/>
            <a:miter lim="800000"/>
            <a:headEnd/>
            <a:tailEnd/>
          </a:ln>
        </p:spPr>
      </p:pic>
      <p:sp>
        <p:nvSpPr>
          <p:cNvPr id="5" name="Прямоугольник 4"/>
          <p:cNvSpPr/>
          <p:nvPr/>
        </p:nvSpPr>
        <p:spPr>
          <a:xfrm>
            <a:off x="285720" y="285728"/>
            <a:ext cx="8572560"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ru-RU" dirty="0" smtClean="0">
                <a:hlinkClick r:id="rId5"/>
              </a:rPr>
              <a:t>Б. Спиноза</a:t>
            </a:r>
            <a:r>
              <a:rPr lang="ru-RU" dirty="0" smtClean="0"/>
              <a:t>- нидерландский философ</a:t>
            </a:r>
            <a:endParaRPr lang="ru-RU" dirty="0"/>
          </a:p>
        </p:txBody>
      </p:sp>
      <p:sp>
        <p:nvSpPr>
          <p:cNvPr id="6" name="Прямоугольник 5"/>
          <p:cNvSpPr/>
          <p:nvPr/>
        </p:nvSpPr>
        <p:spPr>
          <a:xfrm>
            <a:off x="4000496" y="1928802"/>
            <a:ext cx="4857784" cy="21431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Спиноза является спорной и загадочной фигурой в истории мысли. Согласно его учению мы должны стремиться освободиться от случайных внешних обстоятельств, чтобы именно наша духовная сила, наша подлинная сущность направляла наши действия и нашу жизнь. В своей политической философии он близок к требованию толерантности, выдвинутому в Новое время.</a:t>
            </a:r>
          </a:p>
          <a:p>
            <a:endParaRPr lang="ru-RU" dirty="0">
              <a:latin typeface="Arial" pitchFamily="34" charset="0"/>
              <a:cs typeface="Arial" pitchFamily="34" charset="0"/>
            </a:endParaRPr>
          </a:p>
        </p:txBody>
      </p:sp>
      <p:pic>
        <p:nvPicPr>
          <p:cNvPr id="7" name="Picture 8"/>
          <p:cNvPicPr>
            <a:picLocks noChangeAspect="1" noChangeArrowheads="1"/>
          </p:cNvPicPr>
          <p:nvPr/>
        </p:nvPicPr>
        <p:blipFill>
          <a:blip r:embed="rId6"/>
          <a:srcRect/>
          <a:stretch>
            <a:fillRect/>
          </a:stretch>
        </p:blipFill>
        <p:spPr bwMode="auto">
          <a:xfrm rot="20801275">
            <a:off x="562510" y="4619926"/>
            <a:ext cx="1262069" cy="1930965"/>
          </a:xfrm>
          <a:prstGeom prst="rect">
            <a:avLst/>
          </a:prstGeom>
          <a:noFill/>
          <a:ln w="9525">
            <a:noFill/>
            <a:miter lim="800000"/>
            <a:headEnd/>
            <a:tailEnd/>
          </a:ln>
        </p:spPr>
      </p:pic>
      <p:sp>
        <p:nvSpPr>
          <p:cNvPr id="8" name="Прямоугольник 7"/>
          <p:cNvSpPr/>
          <p:nvPr/>
        </p:nvSpPr>
        <p:spPr>
          <a:xfrm>
            <a:off x="1571604" y="4786322"/>
            <a:ext cx="164307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Спиноза, Б. Избранные произведения / Бенедикт Спиноза. – Ростов на Дону : Феникс, 1998. – 604 с.- (Выдающиеся мыслители).</a:t>
            </a:r>
            <a:endParaRPr lang="ru-RU" sz="1200" dirty="0" smtClean="0">
              <a:latin typeface="Times New Roman" pitchFamily="18" charset="0"/>
              <a:cs typeface="Times New Roman" pitchFamily="18" charset="0"/>
            </a:endParaRPr>
          </a:p>
        </p:txBody>
      </p:sp>
      <p:sp>
        <p:nvSpPr>
          <p:cNvPr id="9" name="Прямоугольник 8"/>
          <p:cNvSpPr/>
          <p:nvPr/>
        </p:nvSpPr>
        <p:spPr>
          <a:xfrm>
            <a:off x="1428728" y="3357562"/>
            <a:ext cx="171451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Спиноза, Б. Трактаты / Бенедикт Спиноза. – М. : Мысль. 1998. – 446 с. – (Из классического наследия).</a:t>
            </a:r>
            <a:endParaRPr lang="ru-RU" sz="1200" dirty="0" smtClean="0">
              <a:latin typeface="Times New Roman" pitchFamily="18" charset="0"/>
              <a:cs typeface="Times New Roman" pitchFamily="18" charset="0"/>
            </a:endParaRPr>
          </a:p>
        </p:txBody>
      </p:sp>
      <p:pic>
        <p:nvPicPr>
          <p:cNvPr id="10" name="Picture 10"/>
          <p:cNvPicPr>
            <a:picLocks noChangeAspect="1" noChangeArrowheads="1"/>
          </p:cNvPicPr>
          <p:nvPr/>
        </p:nvPicPr>
        <p:blipFill>
          <a:blip r:embed="rId7" cstate="print"/>
          <a:srcRect/>
          <a:stretch>
            <a:fillRect/>
          </a:stretch>
        </p:blipFill>
        <p:spPr bwMode="auto">
          <a:xfrm rot="491456">
            <a:off x="3475698" y="4728142"/>
            <a:ext cx="1314446" cy="1752595"/>
          </a:xfrm>
          <a:prstGeom prst="rect">
            <a:avLst/>
          </a:prstGeom>
          <a:noFill/>
          <a:ln w="9525">
            <a:noFill/>
            <a:miter lim="800000"/>
            <a:headEnd/>
            <a:tailEnd/>
          </a:ln>
        </p:spPr>
      </p:pic>
      <p:sp>
        <p:nvSpPr>
          <p:cNvPr id="11" name="Прямоугольник 10"/>
          <p:cNvSpPr/>
          <p:nvPr/>
        </p:nvSpPr>
        <p:spPr>
          <a:xfrm>
            <a:off x="4929190" y="5072074"/>
            <a:ext cx="121441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Спиноза, Б. Этика / Бенедикт Спиноза. – М. : </a:t>
            </a:r>
            <a:r>
              <a:rPr lang="ru-RU" sz="1200" dirty="0" err="1" smtClean="0">
                <a:latin typeface="Times New Roman" pitchFamily="18" charset="0"/>
                <a:ea typeface="Times New Roman" pitchFamily="18" charset="0"/>
                <a:cs typeface="Times New Roman" pitchFamily="18" charset="0"/>
              </a:rPr>
              <a:t>Соцэкгиз</a:t>
            </a:r>
            <a:r>
              <a:rPr lang="ru-RU" sz="1200" dirty="0" smtClean="0">
                <a:latin typeface="Times New Roman" pitchFamily="18" charset="0"/>
                <a:ea typeface="Times New Roman" pitchFamily="18" charset="0"/>
                <a:cs typeface="Times New Roman" pitchFamily="18" charset="0"/>
              </a:rPr>
              <a:t>, 1932. – 222 с. : </a:t>
            </a:r>
            <a:r>
              <a:rPr lang="ru-RU" sz="1200" dirty="0" err="1" smtClean="0">
                <a:latin typeface="Times New Roman" pitchFamily="18" charset="0"/>
                <a:ea typeface="Times New Roman" pitchFamily="18" charset="0"/>
                <a:cs typeface="Times New Roman" pitchFamily="18" charset="0"/>
              </a:rPr>
              <a:t>портр</a:t>
            </a:r>
            <a:r>
              <a:rPr lang="ru-RU" sz="1200" dirty="0" smtClean="0">
                <a:latin typeface="Times New Roman" pitchFamily="18" charset="0"/>
                <a:ea typeface="Times New Roman" pitchFamily="18" charset="0"/>
                <a:cs typeface="Times New Roman" pitchFamily="18" charset="0"/>
              </a:rPr>
              <a:t>.</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
        <p:nvSpPr>
          <p:cNvPr id="12" name="Прямоугольник 11"/>
          <p:cNvSpPr/>
          <p:nvPr/>
        </p:nvSpPr>
        <p:spPr>
          <a:xfrm>
            <a:off x="3143240" y="3857628"/>
            <a:ext cx="3071834"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В книги входят работы ранних лет, позволяющие проследить духовную эволюцию автора.</a:t>
            </a:r>
            <a:endParaRPr lang="ru-RU" sz="1400" dirty="0">
              <a:latin typeface="Times New Roman" pitchFamily="18" charset="0"/>
              <a:cs typeface="Times New Roman" pitchFamily="18" charset="0"/>
            </a:endParaRPr>
          </a:p>
        </p:txBody>
      </p:sp>
      <p:sp>
        <p:nvSpPr>
          <p:cNvPr id="13" name="Rectangle 4"/>
          <p:cNvSpPr>
            <a:spLocks noChangeArrowheads="1"/>
          </p:cNvSpPr>
          <p:nvPr/>
        </p:nvSpPr>
        <p:spPr bwMode="auto">
          <a:xfrm>
            <a:off x="6357950" y="4286256"/>
            <a:ext cx="2500298" cy="20313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ru-RU" sz="1400" dirty="0" smtClean="0">
                <a:solidFill>
                  <a:srgbClr val="000000"/>
                </a:solidFill>
                <a:latin typeface="Times New Roman" pitchFamily="18" charset="0"/>
                <a:ea typeface="Times New Roman" pitchFamily="18" charset="0"/>
                <a:cs typeface="Times New Roman" pitchFamily="18" charset="0"/>
              </a:rPr>
              <a:t>«Этика» - главный труд Спинозы </a:t>
            </a:r>
            <a:endParaRPr lang="ru-RU" sz="1400" dirty="0" smtClean="0">
              <a:latin typeface="Times New Roman" pitchFamily="18" charset="0"/>
              <a:ea typeface="Times New Roman" pitchFamily="18" charset="0"/>
              <a:cs typeface="Times New Roman" pitchFamily="18" charset="0"/>
            </a:endParaRPr>
          </a:p>
          <a:p>
            <a:pPr eaLnBrk="0" hangingPunct="0"/>
            <a:r>
              <a:rPr lang="ru-RU" sz="1400" dirty="0" smtClean="0">
                <a:solidFill>
                  <a:srgbClr val="000000"/>
                </a:solidFill>
                <a:latin typeface="Times New Roman" pitchFamily="18" charset="0"/>
                <a:ea typeface="Times New Roman" pitchFamily="18" charset="0"/>
                <a:cs typeface="Times New Roman" pitchFamily="18" charset="0"/>
              </a:rPr>
              <a:t>был опубликован только после его смерти. На первый взгляд «Этика» кажется сухой и абстрактной работой. Но за ее формальным фасадом скрываются волнующие идеи об участи человека.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2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2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2000" fill="hold"/>
                                        <p:tgtEl>
                                          <p:spTgt spid="6"/>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6"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7"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8" dur="20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8" presetClass="entr" presetSubtype="3"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2000"/>
                                        <p:tgtEl>
                                          <p:spTgt spid="4"/>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2000"/>
                                        <p:tgtEl>
                                          <p:spTgt spid="9"/>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Right)">
                                      <p:cBhvr>
                                        <p:cTn id="38" dur="2000"/>
                                        <p:tgtEl>
                                          <p:spTgt spid="12"/>
                                        </p:tgtEl>
                                      </p:cBhvr>
                                    </p:animEffect>
                                  </p:childTnLst>
                                </p:cTn>
                              </p:par>
                              <p:par>
                                <p:cTn id="39" presetID="18" presetClass="entr" presetSubtype="3"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trips(upRight)">
                                      <p:cBhvr>
                                        <p:cTn id="41" dur="2000"/>
                                        <p:tgtEl>
                                          <p:spTgt spid="7"/>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upRight)">
                                      <p:cBhvr>
                                        <p:cTn id="44" dur="2000"/>
                                        <p:tgtEl>
                                          <p:spTgt spid="8"/>
                                        </p:tgtEl>
                                      </p:cBhvr>
                                    </p:animEffect>
                                  </p:childTnLst>
                                </p:cTn>
                              </p:par>
                            </p:childTnLst>
                          </p:cTn>
                        </p:par>
                        <p:par>
                          <p:cTn id="45" fill="hold">
                            <p:stCondLst>
                              <p:cond delay="4000"/>
                            </p:stCondLst>
                            <p:childTnLst>
                              <p:par>
                                <p:cTn id="46" presetID="5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ppt_w</p:attrName>
                                        </p:attrNameLst>
                                      </p:cBhvr>
                                      <p:tavLst>
                                        <p:tav tm="0">
                                          <p:val>
                                            <p:strVal val="#ppt_w*0.70"/>
                                          </p:val>
                                        </p:tav>
                                        <p:tav tm="100000">
                                          <p:val>
                                            <p:strVal val="#ppt_w"/>
                                          </p:val>
                                        </p:tav>
                                      </p:tavLst>
                                    </p:anim>
                                    <p:anim calcmode="lin" valueType="num">
                                      <p:cBhvr>
                                        <p:cTn id="49" dur="2000" fill="hold"/>
                                        <p:tgtEl>
                                          <p:spTgt spid="10"/>
                                        </p:tgtEl>
                                        <p:attrNameLst>
                                          <p:attrName>ppt_h</p:attrName>
                                        </p:attrNameLst>
                                      </p:cBhvr>
                                      <p:tavLst>
                                        <p:tav tm="0">
                                          <p:val>
                                            <p:strVal val="#ppt_h"/>
                                          </p:val>
                                        </p:tav>
                                        <p:tav tm="100000">
                                          <p:val>
                                            <p:strVal val="#ppt_h"/>
                                          </p:val>
                                        </p:tav>
                                      </p:tavLst>
                                    </p:anim>
                                    <p:animEffect transition="in" filter="fade">
                                      <p:cBhvr>
                                        <p:cTn id="50" dur="2000"/>
                                        <p:tgtEl>
                                          <p:spTgt spid="10"/>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000" fill="hold"/>
                                        <p:tgtEl>
                                          <p:spTgt spid="11"/>
                                        </p:tgtEl>
                                        <p:attrNameLst>
                                          <p:attrName>ppt_w</p:attrName>
                                        </p:attrNameLst>
                                      </p:cBhvr>
                                      <p:tavLst>
                                        <p:tav tm="0">
                                          <p:val>
                                            <p:strVal val="#ppt_w*0.70"/>
                                          </p:val>
                                        </p:tav>
                                        <p:tav tm="100000">
                                          <p:val>
                                            <p:strVal val="#ppt_w"/>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animEffect transition="in" filter="fade">
                                      <p:cBhvr>
                                        <p:cTn id="55" dur="2000"/>
                                        <p:tgtEl>
                                          <p:spTgt spid="11"/>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2000" fill="hold"/>
                                        <p:tgtEl>
                                          <p:spTgt spid="13"/>
                                        </p:tgtEl>
                                        <p:attrNameLst>
                                          <p:attrName>ppt_w</p:attrName>
                                        </p:attrNameLst>
                                      </p:cBhvr>
                                      <p:tavLst>
                                        <p:tav tm="0">
                                          <p:val>
                                            <p:strVal val="#ppt_w*0.70"/>
                                          </p:val>
                                        </p:tav>
                                        <p:tav tm="100000">
                                          <p:val>
                                            <p:strVal val="#ppt_w"/>
                                          </p:val>
                                        </p:tav>
                                      </p:tavLst>
                                    </p:anim>
                                    <p:anim calcmode="lin" valueType="num">
                                      <p:cBhvr>
                                        <p:cTn id="59" dur="2000" fill="hold"/>
                                        <p:tgtEl>
                                          <p:spTgt spid="13"/>
                                        </p:tgtEl>
                                        <p:attrNameLst>
                                          <p:attrName>ppt_h</p:attrName>
                                        </p:attrNameLst>
                                      </p:cBhvr>
                                      <p:tavLst>
                                        <p:tav tm="0">
                                          <p:val>
                                            <p:strVal val="#ppt_h"/>
                                          </p:val>
                                        </p:tav>
                                        <p:tav tm="100000">
                                          <p:val>
                                            <p:strVal val="#ppt_h"/>
                                          </p:val>
                                        </p:tav>
                                      </p:tavLst>
                                    </p:anim>
                                    <p:animEffect transition="in" filter="fade">
                                      <p:cBhvr>
                                        <p:cTn id="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descr="Монтескье"/>
          <p:cNvPicPr>
            <a:picLocks noChangeAspect="1" noChangeArrowheads="1"/>
          </p:cNvPicPr>
          <p:nvPr/>
        </p:nvPicPr>
        <p:blipFill>
          <a:blip r:embed="rId3"/>
          <a:srcRect/>
          <a:stretch>
            <a:fillRect/>
          </a:stretch>
        </p:blipFill>
        <p:spPr bwMode="auto">
          <a:xfrm>
            <a:off x="5429256" y="2928934"/>
            <a:ext cx="2886528" cy="3462331"/>
          </a:xfrm>
          <a:prstGeom prst="rect">
            <a:avLst/>
          </a:prstGeom>
          <a:solidFill>
            <a:srgbClr val="FFFFFF">
              <a:shade val="85000"/>
            </a:srgbClr>
          </a:solidFill>
          <a:ln w="190500" cap="sq">
            <a:solidFill>
              <a:schemeClr val="accent3">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6"/>
          <p:cNvSpPr txBox="1">
            <a:spLocks noChangeArrowheads="1"/>
          </p:cNvSpPr>
          <p:nvPr/>
        </p:nvSpPr>
        <p:spPr>
          <a:xfrm>
            <a:off x="5143504" y="785794"/>
            <a:ext cx="3429024" cy="1928826"/>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342900" indent="-342900" defTabSz="-13873163" eaLnBrk="0" hangingPunct="0">
              <a:spcBef>
                <a:spcPct val="20000"/>
              </a:spcBef>
              <a:buClr>
                <a:schemeClr val="accent1"/>
              </a:buClr>
              <a:buSzPct val="80000"/>
              <a:buFont typeface="Wingdings" pitchFamily="2" charset="2"/>
              <a:buNone/>
              <a:defRPr/>
            </a:pPr>
            <a:r>
              <a:rPr lang="ru-RU" sz="2800" dirty="0">
                <a:latin typeface="+mn-lt"/>
              </a:rPr>
              <a:t>    </a:t>
            </a:r>
            <a:r>
              <a:rPr lang="ru-RU" dirty="0">
                <a:solidFill>
                  <a:schemeClr val="bg1"/>
                </a:solidFill>
                <a:latin typeface="Times New Roman" pitchFamily="18" charset="0"/>
                <a:cs typeface="Times New Roman" pitchFamily="18" charset="0"/>
              </a:rPr>
              <a:t>«Лучшее средство привить детям любовь к отечеству состоит в том, чтобы эта любовь была у отцов</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a:p>
            <a:pPr marL="342900" indent="-342900" algn="r" defTabSz="-13873163" eaLnBrk="0" hangingPunct="0">
              <a:spcBef>
                <a:spcPct val="20000"/>
              </a:spcBef>
              <a:buClr>
                <a:schemeClr val="accent1"/>
              </a:buClr>
              <a:buSzPct val="80000"/>
              <a:buFont typeface="Wingdings" pitchFamily="2" charset="2"/>
              <a:buNone/>
              <a:defRPr/>
            </a:pPr>
            <a:r>
              <a:rPr lang="ru-RU" dirty="0">
                <a:solidFill>
                  <a:schemeClr val="bg1"/>
                </a:solidFill>
                <a:latin typeface="Times New Roman" pitchFamily="18" charset="0"/>
                <a:cs typeface="Times New Roman" pitchFamily="18" charset="0"/>
              </a:rPr>
              <a:t>Ш. Монтескье</a:t>
            </a:r>
          </a:p>
        </p:txBody>
      </p:sp>
      <p:sp>
        <p:nvSpPr>
          <p:cNvPr id="5" name="Rectangle 4"/>
          <p:cNvSpPr txBox="1">
            <a:spLocks noRot="1" noChangeArrowheads="1"/>
          </p:cNvSpPr>
          <p:nvPr/>
        </p:nvSpPr>
        <p:spPr>
          <a:xfrm>
            <a:off x="357158" y="214290"/>
            <a:ext cx="8229600" cy="357206"/>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lnSpcReduction="10000"/>
          </a:bodyPr>
          <a:lstStyle/>
          <a:p>
            <a:pPr marL="342900" indent="-342900" defTabSz="-13873163" eaLnBrk="0" hangingPunct="0">
              <a:defRPr/>
            </a:pP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hlinkClick r:id="rId4"/>
              </a:rPr>
              <a:t>Ш. Монтескье</a:t>
            </a: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a:t>
            </a:r>
            <a:r>
              <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французский писатель, правовед, философ</a:t>
            </a:r>
          </a:p>
        </p:txBody>
      </p:sp>
      <p:pic>
        <p:nvPicPr>
          <p:cNvPr id="16389" name="Picture 2"/>
          <p:cNvPicPr>
            <a:picLocks noChangeAspect="1" noChangeArrowheads="1"/>
          </p:cNvPicPr>
          <p:nvPr/>
        </p:nvPicPr>
        <p:blipFill>
          <a:blip r:embed="rId5" cstate="print"/>
          <a:srcRect/>
          <a:stretch>
            <a:fillRect/>
          </a:stretch>
        </p:blipFill>
        <p:spPr bwMode="auto">
          <a:xfrm>
            <a:off x="357158" y="857232"/>
            <a:ext cx="1052759" cy="1785931"/>
          </a:xfrm>
          <a:prstGeom prst="rect">
            <a:avLst/>
          </a:prstGeom>
          <a:noFill/>
          <a:ln w="9525">
            <a:noFill/>
            <a:miter lim="800000"/>
            <a:headEnd/>
            <a:tailEnd/>
          </a:ln>
        </p:spPr>
      </p:pic>
      <p:pic>
        <p:nvPicPr>
          <p:cNvPr id="16390" name="Picture 3"/>
          <p:cNvPicPr>
            <a:picLocks noChangeAspect="1" noChangeArrowheads="1"/>
          </p:cNvPicPr>
          <p:nvPr/>
        </p:nvPicPr>
        <p:blipFill>
          <a:blip r:embed="rId6"/>
          <a:srcRect l="5290"/>
          <a:stretch>
            <a:fillRect/>
          </a:stretch>
        </p:blipFill>
        <p:spPr bwMode="auto">
          <a:xfrm>
            <a:off x="2571736" y="857232"/>
            <a:ext cx="1279078" cy="2024058"/>
          </a:xfrm>
          <a:prstGeom prst="rect">
            <a:avLst/>
          </a:prstGeom>
          <a:noFill/>
          <a:ln w="9525">
            <a:noFill/>
            <a:miter lim="800000"/>
            <a:headEnd/>
            <a:tailEnd/>
          </a:ln>
        </p:spPr>
      </p:pic>
      <p:sp>
        <p:nvSpPr>
          <p:cNvPr id="7" name="Прямоугольник 6"/>
          <p:cNvSpPr/>
          <p:nvPr/>
        </p:nvSpPr>
        <p:spPr>
          <a:xfrm>
            <a:off x="357158" y="4071942"/>
            <a:ext cx="4572000" cy="230832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ru-RU" dirty="0" smtClean="0">
                <a:latin typeface="Times New Roman" pitchFamily="18" charset="0"/>
                <a:cs typeface="Times New Roman" pitchFamily="18" charset="0"/>
              </a:rPr>
              <a:t>В своих трудах Монтескье стремился создать защитные технологии, охраняющие людей от анархии и тирании. Власть должна быть сильной, но контролируемой. Не только граждане, но и государство в целом, по Монтескье, должно подчиняться закону. Равенством перед законом уравниваются права личности и права общества.</a:t>
            </a:r>
            <a:endParaRPr lang="ru-RU" dirty="0">
              <a:latin typeface="Times New Roman" pitchFamily="18" charset="0"/>
              <a:cs typeface="Times New Roman" pitchFamily="18" charset="0"/>
            </a:endParaRPr>
          </a:p>
        </p:txBody>
      </p:sp>
      <p:sp>
        <p:nvSpPr>
          <p:cNvPr id="8" name="Прямоугольник 7"/>
          <p:cNvSpPr/>
          <p:nvPr/>
        </p:nvSpPr>
        <p:spPr>
          <a:xfrm>
            <a:off x="1357290" y="2000240"/>
            <a:ext cx="1357322"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err="1" smtClean="0">
                <a:latin typeface="Times New Roman" pitchFamily="18" charset="0"/>
                <a:cs typeface="Times New Roman" pitchFamily="18" charset="0"/>
              </a:rPr>
              <a:t>Азаркин</a:t>
            </a:r>
            <a:r>
              <a:rPr lang="ru-RU" sz="1200" dirty="0" smtClean="0">
                <a:latin typeface="Times New Roman" pitchFamily="18" charset="0"/>
                <a:cs typeface="Times New Roman" pitchFamily="18" charset="0"/>
              </a:rPr>
              <a:t>, Н. Монтескье / Николай </a:t>
            </a:r>
            <a:r>
              <a:rPr lang="ru-RU" sz="1200" dirty="0" err="1" smtClean="0">
                <a:latin typeface="Times New Roman" pitchFamily="18" charset="0"/>
                <a:cs typeface="Times New Roman" pitchFamily="18" charset="0"/>
              </a:rPr>
              <a:t>Азаркин</a:t>
            </a:r>
            <a:r>
              <a:rPr lang="ru-RU" sz="1200" dirty="0" smtClean="0">
                <a:latin typeface="Times New Roman" pitchFamily="18" charset="0"/>
                <a:cs typeface="Times New Roman" pitchFamily="18" charset="0"/>
              </a:rPr>
              <a:t>. – М. : </a:t>
            </a:r>
            <a:r>
              <a:rPr lang="ru-RU" sz="1200" dirty="0" err="1" smtClean="0">
                <a:latin typeface="Times New Roman" pitchFamily="18" charset="0"/>
                <a:cs typeface="Times New Roman" pitchFamily="18" charset="0"/>
              </a:rPr>
              <a:t>Юрид</a:t>
            </a:r>
            <a:r>
              <a:rPr lang="ru-RU" sz="1200" dirty="0" smtClean="0">
                <a:latin typeface="Times New Roman" pitchFamily="18" charset="0"/>
                <a:cs typeface="Times New Roman" pitchFamily="18" charset="0"/>
              </a:rPr>
              <a:t>. лит. , 1988. – 126 с. – (Из истории политической и правовой мысли). </a:t>
            </a:r>
            <a:endParaRPr lang="ru-RU" sz="1200" dirty="0">
              <a:latin typeface="Times New Roman" pitchFamily="18" charset="0"/>
              <a:cs typeface="Times New Roman" pitchFamily="18" charset="0"/>
            </a:endParaRPr>
          </a:p>
        </p:txBody>
      </p:sp>
      <p:sp>
        <p:nvSpPr>
          <p:cNvPr id="20481" name="Rectangle 1"/>
          <p:cNvSpPr>
            <a:spLocks noChangeArrowheads="1"/>
          </p:cNvSpPr>
          <p:nvPr/>
        </p:nvSpPr>
        <p:spPr bwMode="auto">
          <a:xfrm>
            <a:off x="3786182" y="2071678"/>
            <a:ext cx="1285884" cy="17543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Монтескье, Ш. Л. О духе законов / Шарль Монтескье. – М. : Мысль, 1999. – 672 с. : ил.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(Из классического наследия).</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strips(downRight)">
                                      <p:cBhvr>
                                        <p:cTn id="20" dur="2000"/>
                                        <p:tgtEl>
                                          <p:spTgt spid="16389"/>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2000"/>
                                        <p:tgtEl>
                                          <p:spTgt spid="8"/>
                                        </p:tgtEl>
                                      </p:cBhvr>
                                    </p:animEffect>
                                  </p:childTnLst>
                                </p:cTn>
                              </p:par>
                              <p:par>
                                <p:cTn id="24" presetID="18" presetClass="entr" presetSubtype="6" fill="hold" nodeType="withEffect">
                                  <p:stCondLst>
                                    <p:cond delay="0"/>
                                  </p:stCondLst>
                                  <p:childTnLst>
                                    <p:set>
                                      <p:cBhvr>
                                        <p:cTn id="25" dur="1" fill="hold">
                                          <p:stCondLst>
                                            <p:cond delay="0"/>
                                          </p:stCondLst>
                                        </p:cTn>
                                        <p:tgtEl>
                                          <p:spTgt spid="16390"/>
                                        </p:tgtEl>
                                        <p:attrNameLst>
                                          <p:attrName>style.visibility</p:attrName>
                                        </p:attrNameLst>
                                      </p:cBhvr>
                                      <p:to>
                                        <p:strVal val="visible"/>
                                      </p:to>
                                    </p:set>
                                    <p:animEffect transition="in" filter="strips(downRight)">
                                      <p:cBhvr>
                                        <p:cTn id="26" dur="2000"/>
                                        <p:tgtEl>
                                          <p:spTgt spid="1639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0481"/>
                                        </p:tgtEl>
                                        <p:attrNameLst>
                                          <p:attrName>style.visibility</p:attrName>
                                        </p:attrNameLst>
                                      </p:cBhvr>
                                      <p:to>
                                        <p:strVal val="visible"/>
                                      </p:to>
                                    </p:set>
                                    <p:animEffect transition="in" filter="strips(downRight)">
                                      <p:cBhvr>
                                        <p:cTn id="29" dur="2000"/>
                                        <p:tgtEl>
                                          <p:spTgt spid="2048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04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7" descr="Ж"/>
          <p:cNvPicPr>
            <a:picLocks noChangeAspect="1" noChangeArrowheads="1"/>
          </p:cNvPicPr>
          <p:nvPr/>
        </p:nvPicPr>
        <p:blipFill>
          <a:blip r:embed="rId3"/>
          <a:srcRect/>
          <a:stretch>
            <a:fillRect/>
          </a:stretch>
        </p:blipFill>
        <p:spPr bwMode="auto">
          <a:xfrm>
            <a:off x="2357422" y="857232"/>
            <a:ext cx="2788705" cy="3543296"/>
          </a:xfrm>
          <a:prstGeom prst="ellipse">
            <a:avLst/>
          </a:prstGeom>
          <a:ln w="63500" cap="rnd">
            <a:solidFill>
              <a:schemeClr val="tx2">
                <a:lumMod val="9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6"/>
          <p:cNvSpPr txBox="1">
            <a:spLocks noChangeArrowheads="1"/>
          </p:cNvSpPr>
          <p:nvPr/>
        </p:nvSpPr>
        <p:spPr>
          <a:xfrm>
            <a:off x="4929190" y="928670"/>
            <a:ext cx="4071966" cy="78581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defTabSz="-13873163" eaLnBrk="0" hangingPunct="0">
              <a:spcBef>
                <a:spcPct val="20000"/>
              </a:spcBef>
              <a:buClr>
                <a:schemeClr val="accent1"/>
              </a:buClr>
              <a:buSzPct val="80000"/>
              <a:defRPr/>
            </a:pPr>
            <a:r>
              <a:rPr lang="ru-RU" sz="2800" dirty="0">
                <a:latin typeface="+mn-lt"/>
              </a:rPr>
              <a:t>   </a:t>
            </a:r>
            <a:r>
              <a:rPr lang="ru-RU" b="1" dirty="0">
                <a:solidFill>
                  <a:schemeClr val="bg2"/>
                </a:solidFill>
              </a:rPr>
              <a:t>«Наши истинные учителя – опыт и чувство</a:t>
            </a:r>
            <a:r>
              <a:rPr lang="ru-RU" b="1" dirty="0" smtClean="0">
                <a:solidFill>
                  <a:schemeClr val="bg2"/>
                </a:solidFill>
              </a:rPr>
              <a:t>»       </a:t>
            </a:r>
            <a:r>
              <a:rPr lang="ru-RU" sz="1400" b="1" dirty="0" smtClean="0">
                <a:solidFill>
                  <a:schemeClr val="bg2"/>
                </a:solidFill>
              </a:rPr>
              <a:t>Ж. Ж. Руссо</a:t>
            </a:r>
          </a:p>
          <a:p>
            <a:pPr marL="342900" indent="-342900" defTabSz="-13873163" eaLnBrk="0" hangingPunct="0">
              <a:spcBef>
                <a:spcPct val="20000"/>
              </a:spcBef>
              <a:buClr>
                <a:schemeClr val="accent1"/>
              </a:buClr>
              <a:buSzPct val="80000"/>
              <a:defRPr/>
            </a:pPr>
            <a:endParaRPr lang="ru-RU" b="1" dirty="0" smtClean="0">
              <a:solidFill>
                <a:srgbClr val="FFFFCC"/>
              </a:solidFill>
            </a:endParaRPr>
          </a:p>
          <a:p>
            <a:pPr marL="342900" indent="-342900" algn="r" defTabSz="-13873163" eaLnBrk="0" hangingPunct="0">
              <a:spcBef>
                <a:spcPct val="20000"/>
              </a:spcBef>
              <a:buClr>
                <a:schemeClr val="accent1"/>
              </a:buClr>
              <a:buSzPct val="80000"/>
              <a:buFont typeface="Wingdings" pitchFamily="2" charset="2"/>
              <a:buNone/>
              <a:defRPr/>
            </a:pPr>
            <a:endParaRPr lang="ru-RU" b="1" dirty="0">
              <a:solidFill>
                <a:srgbClr val="FFFFCC"/>
              </a:solidFill>
            </a:endParaRPr>
          </a:p>
          <a:p>
            <a:pPr marL="342900" indent="-342900" algn="r" defTabSz="-13873163" eaLnBrk="0" hangingPunct="0">
              <a:spcBef>
                <a:spcPct val="20000"/>
              </a:spcBef>
              <a:buClr>
                <a:schemeClr val="accent1"/>
              </a:buClr>
              <a:buSzPct val="80000"/>
              <a:buFont typeface="Wingdings" pitchFamily="2" charset="2"/>
              <a:buNone/>
              <a:defRPr/>
            </a:pPr>
            <a:endParaRPr lang="ru-RU" sz="2800" dirty="0">
              <a:solidFill>
                <a:srgbClr val="FFFFCC"/>
              </a:solidFill>
            </a:endParaRPr>
          </a:p>
        </p:txBody>
      </p:sp>
      <p:sp>
        <p:nvSpPr>
          <p:cNvPr id="5" name="Rectangle 4"/>
          <p:cNvSpPr>
            <a:spLocks noGrp="1" noRot="1" noChangeArrowheads="1"/>
          </p:cNvSpPr>
          <p:nvPr/>
        </p:nvSpPr>
        <p:spPr bwMode="auto">
          <a:xfrm>
            <a:off x="214282" y="142852"/>
            <a:ext cx="8786874" cy="64291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714375" indent="-714375">
              <a:defRPr/>
            </a:pPr>
            <a:r>
              <a:rPr lang="ru-RU" sz="1800" dirty="0"/>
              <a:t>      </a:t>
            </a:r>
            <a:r>
              <a:rPr lang="ru-RU" sz="1800" dirty="0" smtClean="0">
                <a:hlinkClick r:id="rId4"/>
              </a:rPr>
              <a:t>Ж.Ж Руссо</a:t>
            </a:r>
            <a:r>
              <a:rPr lang="ru-RU" sz="1800" dirty="0" smtClean="0"/>
              <a:t> - </a:t>
            </a:r>
            <a:r>
              <a:rPr lang="ru-RU" sz="1800" dirty="0"/>
              <a:t>французский философ  –  просветитель, писатель, композитор</a:t>
            </a:r>
          </a:p>
        </p:txBody>
      </p:sp>
      <p:pic>
        <p:nvPicPr>
          <p:cNvPr id="17413" name="Picture 4"/>
          <p:cNvPicPr>
            <a:picLocks noChangeAspect="1" noChangeArrowheads="1"/>
          </p:cNvPicPr>
          <p:nvPr/>
        </p:nvPicPr>
        <p:blipFill>
          <a:blip r:embed="rId5"/>
          <a:srcRect b="5062"/>
          <a:stretch>
            <a:fillRect/>
          </a:stretch>
        </p:blipFill>
        <p:spPr bwMode="auto">
          <a:xfrm>
            <a:off x="201212" y="3214686"/>
            <a:ext cx="1144444" cy="1428760"/>
          </a:xfrm>
          <a:prstGeom prst="rect">
            <a:avLst/>
          </a:prstGeom>
          <a:noFill/>
          <a:ln w="9525">
            <a:noFill/>
            <a:miter lim="800000"/>
            <a:headEnd/>
            <a:tailEnd/>
          </a:ln>
        </p:spPr>
      </p:pic>
      <p:sp>
        <p:nvSpPr>
          <p:cNvPr id="8" name="Прямоугольник 7"/>
          <p:cNvSpPr/>
          <p:nvPr/>
        </p:nvSpPr>
        <p:spPr>
          <a:xfrm>
            <a:off x="214282" y="928670"/>
            <a:ext cx="2071702"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Еще при жизни Руссо его имя было окружено ореолом славы. Все, что выходило из-под его пера, немедленно издавалось и переводилось на другие языки. </a:t>
            </a:r>
            <a:endParaRPr lang="ru-RU" sz="1400" dirty="0">
              <a:latin typeface="Times New Roman" pitchFamily="18" charset="0"/>
              <a:cs typeface="Times New Roman" pitchFamily="18" charset="0"/>
            </a:endParaRPr>
          </a:p>
        </p:txBody>
      </p:sp>
      <p:sp>
        <p:nvSpPr>
          <p:cNvPr id="9" name="Прямоугольник 8"/>
          <p:cNvSpPr/>
          <p:nvPr/>
        </p:nvSpPr>
        <p:spPr>
          <a:xfrm>
            <a:off x="5286380" y="1857364"/>
            <a:ext cx="371477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Руссо изменил духовный климат Европы не менее глубоко, чем Вольтер и Локк. Он полагал, что только в гражданском обществе человек может получить эквивалент свободы, присущей ему в естественном состоянии. Все члены общества в одинаковой степени и абсолютно должны подчиняться законам и иметь возможность принимать участие в их установлении. </a:t>
            </a:r>
            <a:endParaRPr lang="ru-RU" sz="1400" dirty="0">
              <a:latin typeface="Times New Roman" pitchFamily="18" charset="0"/>
              <a:cs typeface="Times New Roman" pitchFamily="18" charset="0"/>
            </a:endParaRPr>
          </a:p>
        </p:txBody>
      </p:sp>
      <p:sp>
        <p:nvSpPr>
          <p:cNvPr id="19457" name="Rectangle 1"/>
          <p:cNvSpPr>
            <a:spLocks noChangeArrowheads="1"/>
          </p:cNvSpPr>
          <p:nvPr/>
        </p:nvSpPr>
        <p:spPr bwMode="auto">
          <a:xfrm>
            <a:off x="1357290" y="2786058"/>
            <a:ext cx="1357322" cy="21236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Руссо, Ж. Избранное / Жан Руссо ; [сост.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предисл</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примеч. И.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Верцмана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оформ</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Г.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Зусмана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Дет. лит. , 1976. – 187 с. – (Люди. Время. Идеи).</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3857620" y="4110854"/>
            <a:ext cx="1643042"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Манфред, А. З. Три портрета эпохи Великой французской революции / Альберт Манфред. – М. : Мысль, 1979. – 438 с. : ил.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9459" name="Rectangle 3"/>
          <p:cNvSpPr>
            <a:spLocks noChangeArrowheads="1"/>
          </p:cNvSpPr>
          <p:nvPr/>
        </p:nvSpPr>
        <p:spPr bwMode="auto">
          <a:xfrm>
            <a:off x="7005507" y="4000504"/>
            <a:ext cx="2000264"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Руссо, Ж. Исповедь / Жан Руссо ; [сост. тома, вступ. ст. и примеч. В.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Мильчиной</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АСТ : НФ “Пушкинская б-ка” , 2004. – 884 с. – (Золотой фонд мировой классики).</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Прямоугольник 12"/>
          <p:cNvSpPr/>
          <p:nvPr/>
        </p:nvSpPr>
        <p:spPr>
          <a:xfrm>
            <a:off x="4857752" y="5596116"/>
            <a:ext cx="4071966" cy="307777"/>
          </a:xfrm>
          <a:prstGeom prst="rect">
            <a:avLst/>
          </a:prstGeom>
        </p:spPr>
        <p:txBody>
          <a:bodyPr wrap="square">
            <a:spAutoFit/>
          </a:bodyPr>
          <a:lstStyle/>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4" name="Прямоугольник 13"/>
          <p:cNvSpPr/>
          <p:nvPr/>
        </p:nvSpPr>
        <p:spPr>
          <a:xfrm>
            <a:off x="4786282" y="5643578"/>
            <a:ext cx="4214874"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200" dirty="0" smtClean="0">
                <a:latin typeface="Times New Roman" pitchFamily="18" charset="0"/>
                <a:cs typeface="Times New Roman" pitchFamily="18" charset="0"/>
              </a:rPr>
              <a:t>Внутренняя свобода автора по отношению к условностям его времени определила ту глубину и точность самооценки, с которой написана эта книга. Она интересна не только своим автобиографическим материалом, но и смелым, тонким самоанализом.</a:t>
            </a:r>
          </a:p>
        </p:txBody>
      </p:sp>
      <p:sp>
        <p:nvSpPr>
          <p:cNvPr id="15" name="Прямоугольник 14"/>
          <p:cNvSpPr/>
          <p:nvPr/>
        </p:nvSpPr>
        <p:spPr>
          <a:xfrm>
            <a:off x="172028" y="5221336"/>
            <a:ext cx="1928826" cy="142187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latin typeface="Times New Roman" pitchFamily="18" charset="0"/>
                <a:cs typeface="Times New Roman" pitchFamily="18" charset="0"/>
              </a:rPr>
              <a:t>В сборник вошли отрывки из педагогического романа "Эммануэль, или О воспитании" и других произведений.</a:t>
            </a:r>
            <a:endParaRPr lang="ru-RU" sz="1400" dirty="0">
              <a:latin typeface="Times New Roman" pitchFamily="18" charset="0"/>
              <a:cs typeface="Times New Roman" pitchFamily="18" charset="0"/>
            </a:endParaRPr>
          </a:p>
        </p:txBody>
      </p:sp>
      <p:sp>
        <p:nvSpPr>
          <p:cNvPr id="16" name="Прямоугольник 15"/>
          <p:cNvSpPr/>
          <p:nvPr/>
        </p:nvSpPr>
        <p:spPr>
          <a:xfrm>
            <a:off x="2285984" y="5640236"/>
            <a:ext cx="242889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200" dirty="0" smtClean="0">
                <a:latin typeface="Times New Roman" pitchFamily="18" charset="0"/>
                <a:cs typeface="Times New Roman" pitchFamily="18" charset="0"/>
              </a:rPr>
              <a:t>Книга посвящена историческим судьбам трех крупнейших деятелей эпохи Великой французской революции: Руссо, </a:t>
            </a:r>
            <a:r>
              <a:rPr lang="ru-RU" sz="1200" dirty="0" err="1" smtClean="0">
                <a:latin typeface="Times New Roman" pitchFamily="18" charset="0"/>
                <a:cs typeface="Times New Roman" pitchFamily="18" charset="0"/>
              </a:rPr>
              <a:t>Мирабо</a:t>
            </a:r>
            <a:r>
              <a:rPr lang="ru-RU" sz="1200" dirty="0" smtClean="0">
                <a:latin typeface="Times New Roman" pitchFamily="18" charset="0"/>
                <a:cs typeface="Times New Roman" pitchFamily="18" charset="0"/>
              </a:rPr>
              <a:t> и Робеспьера. </a:t>
            </a:r>
          </a:p>
        </p:txBody>
      </p:sp>
      <p:pic>
        <p:nvPicPr>
          <p:cNvPr id="17414" name="Picture 3"/>
          <p:cNvPicPr>
            <a:picLocks noChangeAspect="1" noChangeArrowheads="1"/>
          </p:cNvPicPr>
          <p:nvPr/>
        </p:nvPicPr>
        <p:blipFill>
          <a:blip r:embed="rId6"/>
          <a:srcRect/>
          <a:stretch>
            <a:fillRect/>
          </a:stretch>
        </p:blipFill>
        <p:spPr bwMode="auto">
          <a:xfrm>
            <a:off x="5643570" y="3929066"/>
            <a:ext cx="1140446" cy="1704967"/>
          </a:xfrm>
          <a:prstGeom prst="rect">
            <a:avLst/>
          </a:prstGeom>
          <a:noFill/>
          <a:ln w="9525">
            <a:noFill/>
            <a:miter lim="800000"/>
            <a:headEnd/>
            <a:tailEnd/>
          </a:ln>
        </p:spPr>
      </p:pic>
      <p:pic>
        <p:nvPicPr>
          <p:cNvPr id="17415" name="Picture 2"/>
          <p:cNvPicPr>
            <a:picLocks noChangeAspect="1" noChangeArrowheads="1"/>
          </p:cNvPicPr>
          <p:nvPr/>
        </p:nvPicPr>
        <p:blipFill>
          <a:blip r:embed="rId7"/>
          <a:srcRect/>
          <a:stretch>
            <a:fillRect/>
          </a:stretch>
        </p:blipFill>
        <p:spPr bwMode="auto">
          <a:xfrm>
            <a:off x="2643174" y="3786190"/>
            <a:ext cx="1098806" cy="1752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70" decel="100000"/>
                                        <p:tgtEl>
                                          <p:spTgt spid="8"/>
                                        </p:tgtEl>
                                      </p:cBhvr>
                                    </p:animEffect>
                                    <p:animScale>
                                      <p:cBhvr>
                                        <p:cTn id="17" dur="770" decel="100000"/>
                                        <p:tgtEl>
                                          <p:spTgt spid="8"/>
                                        </p:tgtEl>
                                      </p:cBhvr>
                                      <p:from x="10000" y="10000"/>
                                      <p:to x="200000" y="450000"/>
                                    </p:animScale>
                                    <p:animScale>
                                      <p:cBhvr>
                                        <p:cTn id="18" dur="1230" accel="100000" fill="hold">
                                          <p:stCondLst>
                                            <p:cond delay="770"/>
                                          </p:stCondLst>
                                        </p:cTn>
                                        <p:tgtEl>
                                          <p:spTgt spid="8"/>
                                        </p:tgtEl>
                                      </p:cBhvr>
                                      <p:from x="200000" y="450000"/>
                                      <p:to x="100000" y="100000"/>
                                    </p:animScale>
                                    <p:set>
                                      <p:cBhvr>
                                        <p:cTn id="19" dur="770" fill="hold"/>
                                        <p:tgtEl>
                                          <p:spTgt spid="8"/>
                                        </p:tgtEl>
                                        <p:attrNameLst>
                                          <p:attrName>ppt_x</p:attrName>
                                        </p:attrNameLst>
                                      </p:cBhvr>
                                      <p:to>
                                        <p:strVal val="(0.5)"/>
                                      </p:to>
                                    </p:set>
                                    <p:anim from="(0.5)" to="(#ppt_x)" calcmode="lin" valueType="num">
                                      <p:cBhvr>
                                        <p:cTn id="20" dur="1230" accel="100000" fill="hold">
                                          <p:stCondLst>
                                            <p:cond delay="770"/>
                                          </p:stCondLst>
                                        </p:cTn>
                                        <p:tgtEl>
                                          <p:spTgt spid="8"/>
                                        </p:tgtEl>
                                        <p:attrNameLst>
                                          <p:attrName>ppt_x</p:attrName>
                                        </p:attrNameLst>
                                      </p:cBhvr>
                                    </p:anim>
                                    <p:set>
                                      <p:cBhvr>
                                        <p:cTn id="21" dur="770" fill="hold"/>
                                        <p:tgtEl>
                                          <p:spTgt spid="8"/>
                                        </p:tgtEl>
                                        <p:attrNameLst>
                                          <p:attrName>ppt_y</p:attrName>
                                        </p:attrNameLst>
                                      </p:cBhvr>
                                      <p:to>
                                        <p:strVal val="(#ppt_y+0.4)"/>
                                      </p:to>
                                    </p:set>
                                    <p:anim from="(#ppt_y+0.4)" to="(#ppt_y)" calcmode="lin" valueType="num">
                                      <p:cBhvr>
                                        <p:cTn id="22" dur="1230" accel="100000" fill="hold">
                                          <p:stCondLst>
                                            <p:cond delay="770"/>
                                          </p:stCondLst>
                                        </p:cTn>
                                        <p:tgtEl>
                                          <p:spTgt spid="8"/>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70" decel="100000"/>
                                        <p:tgtEl>
                                          <p:spTgt spid="3"/>
                                        </p:tgtEl>
                                      </p:cBhvr>
                                    </p:animEffect>
                                    <p:animScale>
                                      <p:cBhvr>
                                        <p:cTn id="35" dur="770" decel="100000"/>
                                        <p:tgtEl>
                                          <p:spTgt spid="3"/>
                                        </p:tgtEl>
                                      </p:cBhvr>
                                      <p:from x="10000" y="10000"/>
                                      <p:to x="200000" y="450000"/>
                                    </p:animScale>
                                    <p:animScale>
                                      <p:cBhvr>
                                        <p:cTn id="36" dur="1230" accel="100000" fill="hold">
                                          <p:stCondLst>
                                            <p:cond delay="770"/>
                                          </p:stCondLst>
                                        </p:cTn>
                                        <p:tgtEl>
                                          <p:spTgt spid="3"/>
                                        </p:tgtEl>
                                      </p:cBhvr>
                                      <p:from x="200000" y="450000"/>
                                      <p:to x="100000" y="100000"/>
                                    </p:animScale>
                                    <p:set>
                                      <p:cBhvr>
                                        <p:cTn id="37" dur="770" fill="hold"/>
                                        <p:tgtEl>
                                          <p:spTgt spid="3"/>
                                        </p:tgtEl>
                                        <p:attrNameLst>
                                          <p:attrName>ppt_x</p:attrName>
                                        </p:attrNameLst>
                                      </p:cBhvr>
                                      <p:to>
                                        <p:strVal val="(0.5)"/>
                                      </p:to>
                                    </p:set>
                                    <p:anim from="(0.5)" to="(#ppt_x)" calcmode="lin" valueType="num">
                                      <p:cBhvr>
                                        <p:cTn id="38" dur="1230" accel="100000" fill="hold">
                                          <p:stCondLst>
                                            <p:cond delay="770"/>
                                          </p:stCondLst>
                                        </p:cTn>
                                        <p:tgtEl>
                                          <p:spTgt spid="3"/>
                                        </p:tgtEl>
                                        <p:attrNameLst>
                                          <p:attrName>ppt_x</p:attrName>
                                        </p:attrNameLst>
                                      </p:cBhvr>
                                    </p:anim>
                                    <p:set>
                                      <p:cBhvr>
                                        <p:cTn id="39" dur="770" fill="hold"/>
                                        <p:tgtEl>
                                          <p:spTgt spid="3"/>
                                        </p:tgtEl>
                                        <p:attrNameLst>
                                          <p:attrName>ppt_y</p:attrName>
                                        </p:attrNameLst>
                                      </p:cBhvr>
                                      <p:to>
                                        <p:strVal val="(#ppt_y+0.4)"/>
                                      </p:to>
                                    </p:set>
                                    <p:anim from="(#ppt_y+0.4)" to="(#ppt_y)" calcmode="lin" valueType="num">
                                      <p:cBhvr>
                                        <p:cTn id="40" dur="1230" accel="100000" fill="hold">
                                          <p:stCondLst>
                                            <p:cond delay="770"/>
                                          </p:stCondLst>
                                        </p:cTn>
                                        <p:tgtEl>
                                          <p:spTgt spid="3"/>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770" decel="100000"/>
                                        <p:tgtEl>
                                          <p:spTgt spid="9"/>
                                        </p:tgtEl>
                                      </p:cBhvr>
                                    </p:animEffect>
                                    <p:animScale>
                                      <p:cBhvr>
                                        <p:cTn id="44" dur="770" decel="100000"/>
                                        <p:tgtEl>
                                          <p:spTgt spid="9"/>
                                        </p:tgtEl>
                                      </p:cBhvr>
                                      <p:from x="10000" y="10000"/>
                                      <p:to x="200000" y="450000"/>
                                    </p:animScale>
                                    <p:animScale>
                                      <p:cBhvr>
                                        <p:cTn id="45" dur="1230" accel="100000" fill="hold">
                                          <p:stCondLst>
                                            <p:cond delay="770"/>
                                          </p:stCondLst>
                                        </p:cTn>
                                        <p:tgtEl>
                                          <p:spTgt spid="9"/>
                                        </p:tgtEl>
                                      </p:cBhvr>
                                      <p:from x="200000" y="450000"/>
                                      <p:to x="100000" y="100000"/>
                                    </p:animScale>
                                    <p:set>
                                      <p:cBhvr>
                                        <p:cTn id="46" dur="770" fill="hold"/>
                                        <p:tgtEl>
                                          <p:spTgt spid="9"/>
                                        </p:tgtEl>
                                        <p:attrNameLst>
                                          <p:attrName>ppt_x</p:attrName>
                                        </p:attrNameLst>
                                      </p:cBhvr>
                                      <p:to>
                                        <p:strVal val="(0.5)"/>
                                      </p:to>
                                    </p:set>
                                    <p:anim from="(0.5)" to="(#ppt_x)" calcmode="lin" valueType="num">
                                      <p:cBhvr>
                                        <p:cTn id="47" dur="1230" accel="100000" fill="hold">
                                          <p:stCondLst>
                                            <p:cond delay="770"/>
                                          </p:stCondLst>
                                        </p:cTn>
                                        <p:tgtEl>
                                          <p:spTgt spid="9"/>
                                        </p:tgtEl>
                                        <p:attrNameLst>
                                          <p:attrName>ppt_x</p:attrName>
                                        </p:attrNameLst>
                                      </p:cBhvr>
                                    </p:anim>
                                    <p:set>
                                      <p:cBhvr>
                                        <p:cTn id="48" dur="770" fill="hold"/>
                                        <p:tgtEl>
                                          <p:spTgt spid="9"/>
                                        </p:tgtEl>
                                        <p:attrNameLst>
                                          <p:attrName>ppt_y</p:attrName>
                                        </p:attrNameLst>
                                      </p:cBhvr>
                                      <p:to>
                                        <p:strVal val="(#ppt_y+0.4)"/>
                                      </p:to>
                                    </p:set>
                                    <p:anim from="(#ppt_y+0.4)" to="(#ppt_y)" calcmode="lin" valueType="num">
                                      <p:cBhvr>
                                        <p:cTn id="49" dur="1230" accel="100000" fill="hold">
                                          <p:stCondLst>
                                            <p:cond delay="770"/>
                                          </p:stCondLst>
                                        </p:cTn>
                                        <p:tgtEl>
                                          <p:spTgt spid="9"/>
                                        </p:tgtEl>
                                        <p:attrNameLst>
                                          <p:attrName>ppt_y</p:attrName>
                                        </p:attrNameLst>
                                      </p:cBhvr>
                                    </p:anim>
                                  </p:childTnLst>
                                </p:cTn>
                              </p:par>
                            </p:childTnLst>
                          </p:cTn>
                        </p:par>
                        <p:par>
                          <p:cTn id="50" fill="hold">
                            <p:stCondLst>
                              <p:cond delay="2000"/>
                            </p:stCondLst>
                            <p:childTnLst>
                              <p:par>
                                <p:cTn id="51" presetID="18" presetClass="entr" presetSubtype="3" fill="hold" nodeType="afterEffect">
                                  <p:stCondLst>
                                    <p:cond delay="0"/>
                                  </p:stCondLst>
                                  <p:childTnLst>
                                    <p:set>
                                      <p:cBhvr>
                                        <p:cTn id="52" dur="1" fill="hold">
                                          <p:stCondLst>
                                            <p:cond delay="0"/>
                                          </p:stCondLst>
                                        </p:cTn>
                                        <p:tgtEl>
                                          <p:spTgt spid="17413"/>
                                        </p:tgtEl>
                                        <p:attrNameLst>
                                          <p:attrName>style.visibility</p:attrName>
                                        </p:attrNameLst>
                                      </p:cBhvr>
                                      <p:to>
                                        <p:strVal val="visible"/>
                                      </p:to>
                                    </p:set>
                                    <p:animEffect transition="in" filter="strips(upRight)">
                                      <p:cBhvr>
                                        <p:cTn id="53" dur="2000"/>
                                        <p:tgtEl>
                                          <p:spTgt spid="17413"/>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19457"/>
                                        </p:tgtEl>
                                        <p:attrNameLst>
                                          <p:attrName>style.visibility</p:attrName>
                                        </p:attrNameLst>
                                      </p:cBhvr>
                                      <p:to>
                                        <p:strVal val="visible"/>
                                      </p:to>
                                    </p:set>
                                    <p:animEffect transition="in" filter="strips(upRight)">
                                      <p:cBhvr>
                                        <p:cTn id="56" dur="2000"/>
                                        <p:tgtEl>
                                          <p:spTgt spid="19457"/>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strips(upRight)">
                                      <p:cBhvr>
                                        <p:cTn id="59" dur="2000"/>
                                        <p:tgtEl>
                                          <p:spTgt spid="15"/>
                                        </p:tgtEl>
                                      </p:cBhvr>
                                    </p:animEffect>
                                  </p:childTnLst>
                                </p:cTn>
                              </p:par>
                            </p:childTnLst>
                          </p:cTn>
                        </p:par>
                        <p:par>
                          <p:cTn id="60" fill="hold">
                            <p:stCondLst>
                              <p:cond delay="4000"/>
                            </p:stCondLst>
                            <p:childTnLst>
                              <p:par>
                                <p:cTn id="61" presetID="18" presetClass="entr" presetSubtype="12" fill="hold" nodeType="afterEffect">
                                  <p:stCondLst>
                                    <p:cond delay="0"/>
                                  </p:stCondLst>
                                  <p:childTnLst>
                                    <p:set>
                                      <p:cBhvr>
                                        <p:cTn id="62" dur="1" fill="hold">
                                          <p:stCondLst>
                                            <p:cond delay="0"/>
                                          </p:stCondLst>
                                        </p:cTn>
                                        <p:tgtEl>
                                          <p:spTgt spid="17414"/>
                                        </p:tgtEl>
                                        <p:attrNameLst>
                                          <p:attrName>style.visibility</p:attrName>
                                        </p:attrNameLst>
                                      </p:cBhvr>
                                      <p:to>
                                        <p:strVal val="visible"/>
                                      </p:to>
                                    </p:set>
                                    <p:animEffect transition="in" filter="strips(downLeft)">
                                      <p:cBhvr>
                                        <p:cTn id="63" dur="2000"/>
                                        <p:tgtEl>
                                          <p:spTgt spid="1741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19459"/>
                                        </p:tgtEl>
                                        <p:attrNameLst>
                                          <p:attrName>style.visibility</p:attrName>
                                        </p:attrNameLst>
                                      </p:cBhvr>
                                      <p:to>
                                        <p:strVal val="visible"/>
                                      </p:to>
                                    </p:set>
                                    <p:animEffect transition="in" filter="strips(downLeft)">
                                      <p:cBhvr>
                                        <p:cTn id="66" dur="2000"/>
                                        <p:tgtEl>
                                          <p:spTgt spid="19459"/>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strips(downLeft)">
                                      <p:cBhvr>
                                        <p:cTn id="69" dur="2000"/>
                                        <p:tgtEl>
                                          <p:spTgt spid="14"/>
                                        </p:tgtEl>
                                      </p:cBhvr>
                                    </p:animEffect>
                                  </p:childTnLst>
                                </p:cTn>
                              </p:par>
                            </p:childTnLst>
                          </p:cTn>
                        </p:par>
                        <p:par>
                          <p:cTn id="70" fill="hold">
                            <p:stCondLst>
                              <p:cond delay="6000"/>
                            </p:stCondLst>
                            <p:childTnLst>
                              <p:par>
                                <p:cTn id="71" presetID="5" presetClass="entr" presetSubtype="5" fill="hold" nodeType="afterEffect">
                                  <p:stCondLst>
                                    <p:cond delay="0"/>
                                  </p:stCondLst>
                                  <p:childTnLst>
                                    <p:set>
                                      <p:cBhvr>
                                        <p:cTn id="72" dur="1" fill="hold">
                                          <p:stCondLst>
                                            <p:cond delay="0"/>
                                          </p:stCondLst>
                                        </p:cTn>
                                        <p:tgtEl>
                                          <p:spTgt spid="17415"/>
                                        </p:tgtEl>
                                        <p:attrNameLst>
                                          <p:attrName>style.visibility</p:attrName>
                                        </p:attrNameLst>
                                      </p:cBhvr>
                                      <p:to>
                                        <p:strVal val="visible"/>
                                      </p:to>
                                    </p:set>
                                    <p:animEffect transition="in" filter="checkerboard(down)">
                                      <p:cBhvr>
                                        <p:cTn id="73" dur="2000"/>
                                        <p:tgtEl>
                                          <p:spTgt spid="17415"/>
                                        </p:tgtEl>
                                      </p:cBhvr>
                                    </p:animEffect>
                                  </p:childTnLst>
                                </p:cTn>
                              </p:par>
                              <p:par>
                                <p:cTn id="74" presetID="5" presetClass="entr" presetSubtype="5" fill="hold" grpId="0" nodeType="withEffect">
                                  <p:stCondLst>
                                    <p:cond delay="0"/>
                                  </p:stCondLst>
                                  <p:childTnLst>
                                    <p:set>
                                      <p:cBhvr>
                                        <p:cTn id="75" dur="1" fill="hold">
                                          <p:stCondLst>
                                            <p:cond delay="0"/>
                                          </p:stCondLst>
                                        </p:cTn>
                                        <p:tgtEl>
                                          <p:spTgt spid="19458"/>
                                        </p:tgtEl>
                                        <p:attrNameLst>
                                          <p:attrName>style.visibility</p:attrName>
                                        </p:attrNameLst>
                                      </p:cBhvr>
                                      <p:to>
                                        <p:strVal val="visible"/>
                                      </p:to>
                                    </p:set>
                                    <p:animEffect transition="in" filter="checkerboard(down)">
                                      <p:cBhvr>
                                        <p:cTn id="76" dur="2000"/>
                                        <p:tgtEl>
                                          <p:spTgt spid="19458"/>
                                        </p:tgtEl>
                                      </p:cBhvr>
                                    </p:animEffect>
                                  </p:childTnLst>
                                </p:cTn>
                              </p:par>
                              <p:par>
                                <p:cTn id="77" presetID="5" presetClass="entr" presetSubtype="5"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heckerboard(down)">
                                      <p:cBhvr>
                                        <p:cTn id="7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9457" grpId="0" animBg="1"/>
      <p:bldP spid="19458" grpId="0" animBg="1"/>
      <p:bldP spid="19459"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7" descr="Вольтер 5"/>
          <p:cNvPicPr>
            <a:picLocks noChangeAspect="1" noChangeArrowheads="1"/>
          </p:cNvPicPr>
          <p:nvPr/>
        </p:nvPicPr>
        <p:blipFill>
          <a:blip r:embed="rId3"/>
          <a:srcRect/>
          <a:stretch>
            <a:fillRect/>
          </a:stretch>
        </p:blipFill>
        <p:spPr bwMode="auto">
          <a:xfrm>
            <a:off x="285720" y="928670"/>
            <a:ext cx="3100328" cy="3576635"/>
          </a:xfrm>
          <a:prstGeom prst="ellipse">
            <a:avLst/>
          </a:prstGeom>
          <a:ln>
            <a:noFill/>
          </a:ln>
          <a:effectLst>
            <a:softEdge rad="112500"/>
          </a:effectLst>
        </p:spPr>
      </p:pic>
      <p:sp>
        <p:nvSpPr>
          <p:cNvPr id="3" name="Rectangle 6"/>
          <p:cNvSpPr txBox="1">
            <a:spLocks noChangeArrowheads="1"/>
          </p:cNvSpPr>
          <p:nvPr/>
        </p:nvSpPr>
        <p:spPr>
          <a:xfrm>
            <a:off x="3643306" y="1000108"/>
            <a:ext cx="5357850" cy="1214446"/>
          </a:xfrm>
          <a:prstGeom prst="rect">
            <a:avLst/>
          </a:prstGeom>
          <a:solidFill>
            <a:srgbClr val="CC9900"/>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lstStyle/>
          <a:p>
            <a:pPr marL="342900" indent="-342900" defTabSz="-13873163" eaLnBrk="0" hangingPunct="0">
              <a:spcBef>
                <a:spcPct val="20000"/>
              </a:spcBef>
              <a:buClr>
                <a:schemeClr val="accent1"/>
              </a:buClr>
              <a:buSzPct val="80000"/>
              <a:defRPr/>
            </a:pPr>
            <a:r>
              <a:rPr lang="ru-RU" sz="2800" dirty="0">
                <a:latin typeface="+mn-lt"/>
              </a:rPr>
              <a:t>    </a:t>
            </a:r>
            <a:r>
              <a:rPr lang="ru-RU" dirty="0">
                <a:solidFill>
                  <a:schemeClr val="bg1"/>
                </a:solidFill>
              </a:rPr>
              <a:t>«Самый счастливый человек тот, кто дарит счастье наибольшему числу людей</a:t>
            </a:r>
            <a:r>
              <a:rPr lang="ru-RU" dirty="0" smtClean="0">
                <a:solidFill>
                  <a:schemeClr val="bg1"/>
                </a:solidFill>
              </a:rPr>
              <a:t>» .                                        Д.Дидро</a:t>
            </a:r>
          </a:p>
          <a:p>
            <a:pPr marL="342900" indent="-342900" defTabSz="-13873163" eaLnBrk="0" hangingPunct="0">
              <a:spcBef>
                <a:spcPct val="20000"/>
              </a:spcBef>
              <a:buClr>
                <a:schemeClr val="accent1"/>
              </a:buClr>
              <a:buSzPct val="80000"/>
              <a:buFont typeface="Wingdings" pitchFamily="2" charset="2"/>
              <a:buNone/>
              <a:defRPr/>
            </a:pPr>
            <a:endParaRPr lang="ru-RU" dirty="0">
              <a:solidFill>
                <a:srgbClr val="FFFFCC"/>
              </a:solidFill>
            </a:endParaRPr>
          </a:p>
        </p:txBody>
      </p:sp>
      <p:pic>
        <p:nvPicPr>
          <p:cNvPr id="1843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43504" y="3643314"/>
            <a:ext cx="1047757" cy="1571636"/>
          </a:xfrm>
          <a:prstGeom prst="rect">
            <a:avLst/>
          </a:prstGeom>
          <a:noFill/>
          <a:ln w="9525">
            <a:noFill/>
            <a:miter lim="800000"/>
            <a:headEnd/>
            <a:tailEnd/>
          </a:ln>
        </p:spPr>
      </p:pic>
      <p:pic>
        <p:nvPicPr>
          <p:cNvPr id="18437" name="Picture 6"/>
          <p:cNvPicPr>
            <a:picLocks noChangeAspect="1" noChangeArrowheads="1"/>
          </p:cNvPicPr>
          <p:nvPr/>
        </p:nvPicPr>
        <p:blipFill>
          <a:blip r:embed="rId5"/>
          <a:srcRect/>
          <a:stretch>
            <a:fillRect/>
          </a:stretch>
        </p:blipFill>
        <p:spPr bwMode="auto">
          <a:xfrm>
            <a:off x="2643174" y="3643314"/>
            <a:ext cx="1177243" cy="1477440"/>
          </a:xfrm>
          <a:prstGeom prst="rect">
            <a:avLst/>
          </a:prstGeom>
          <a:noFill/>
          <a:ln w="9525">
            <a:noFill/>
            <a:miter lim="800000"/>
            <a:headEnd/>
            <a:tailEnd/>
          </a:ln>
        </p:spPr>
      </p:pic>
      <p:pic>
        <p:nvPicPr>
          <p:cNvPr id="18438" name="Picture 7"/>
          <p:cNvPicPr>
            <a:picLocks noChangeAspect="1" noChangeArrowheads="1"/>
          </p:cNvPicPr>
          <p:nvPr/>
        </p:nvPicPr>
        <p:blipFill>
          <a:blip r:embed="rId6"/>
          <a:srcRect/>
          <a:stretch>
            <a:fillRect/>
          </a:stretch>
        </p:blipFill>
        <p:spPr bwMode="auto">
          <a:xfrm>
            <a:off x="642910" y="3214686"/>
            <a:ext cx="1055226" cy="1641463"/>
          </a:xfrm>
          <a:prstGeom prst="rect">
            <a:avLst/>
          </a:prstGeom>
          <a:noFill/>
          <a:ln w="9525">
            <a:noFill/>
            <a:miter lim="800000"/>
            <a:headEnd/>
            <a:tailEnd/>
          </a:ln>
        </p:spPr>
      </p:pic>
      <p:sp>
        <p:nvSpPr>
          <p:cNvPr id="7" name="Rectangle 4"/>
          <p:cNvSpPr txBox="1">
            <a:spLocks noRot="1" noChangeArrowheads="1"/>
          </p:cNvSpPr>
          <p:nvPr/>
        </p:nvSpPr>
        <p:spPr>
          <a:xfrm>
            <a:off x="285720" y="142852"/>
            <a:ext cx="8715436" cy="714372"/>
          </a:xfrm>
          <a:prstGeom prst="rect">
            <a:avLst/>
          </a:prstGeom>
          <a:solidFill>
            <a:schemeClr val="accent4">
              <a:lumMod val="50000"/>
            </a:schemeClr>
          </a:solidFill>
          <a:ln>
            <a:solidFill>
              <a:schemeClr val="bg2">
                <a:lumMod val="60000"/>
                <a:lumOff val="40000"/>
              </a:schemeClr>
            </a:solidFill>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b" anchorCtr="0" compatLnSpc="1">
            <a:prstTxWarp prst="textNoShape">
              <a:avLst/>
            </a:prstTxWarp>
            <a:normAutofit fontScale="77500" lnSpcReduction="20000"/>
          </a:bodyPr>
          <a:lstStyle/>
          <a:p>
            <a:pPr marL="342900" marR="0" lvl="0" indent="-342900" algn="ctr" defTabSz="-13873163" rtl="0" eaLnBrk="0" fontAlgn="base" latinLnBrk="0" hangingPunct="0">
              <a:lnSpc>
                <a:spcPct val="100000"/>
              </a:lnSpc>
              <a:spcBef>
                <a:spcPct val="0"/>
              </a:spcBef>
              <a:spcAft>
                <a:spcPct val="0"/>
              </a:spcAft>
              <a:buClrTx/>
              <a:buSzTx/>
              <a:buFontTx/>
              <a:buNone/>
              <a:tabLst/>
              <a:defRPr/>
            </a:pPr>
            <a:r>
              <a:rPr kumimoji="0" lang="ru-RU" sz="4000" b="0" i="0" u="none" strike="noStrike" kern="1200" cap="none" spc="0" normalizeH="0" baseline="0" noProof="0" dirty="0" smtClean="0">
                <a:ln w="6350">
                  <a:solidFill>
                    <a:schemeClr val="accent1">
                      <a:shade val="43000"/>
                    </a:schemeClr>
                  </a:solidFill>
                </a:ln>
                <a:solidFill>
                  <a:srgbClr val="FF965C"/>
                </a:solidFill>
                <a:effectLst>
                  <a:outerShdw blurRad="38100" dist="38100" dir="2700000" algn="tl">
                    <a:srgbClr val="000000"/>
                  </a:outerShdw>
                </a:effectLst>
                <a:uLnTx/>
                <a:uFillTx/>
                <a:latin typeface="+mj-lt"/>
                <a:ea typeface="+mj-ea"/>
                <a:cs typeface="+mj-cs"/>
              </a:rPr>
              <a:t>   </a:t>
            </a:r>
            <a:r>
              <a:rPr kumimoji="0" lang="ru-RU" sz="2600" b="0" i="0" u="none" strike="noStrike" kern="1200" cap="none" spc="0" normalizeH="0" baseline="0" noProof="0" dirty="0" smtClean="0">
                <a:ln w="6350">
                  <a:solidFill>
                    <a:schemeClr val="accent1">
                      <a:shade val="43000"/>
                    </a:schemeClr>
                  </a:solidFill>
                </a:ln>
                <a:solidFill>
                  <a:srgbClr val="FF965C"/>
                </a:solidFill>
                <a:effectLst>
                  <a:outerShdw blurRad="38100" dist="38100" dir="2700000" algn="tl">
                    <a:srgbClr val="000000"/>
                  </a:outerShdw>
                </a:effectLst>
                <a:uLnTx/>
                <a:uFillTx/>
                <a:latin typeface="+mj-lt"/>
                <a:ea typeface="+mj-ea"/>
                <a:cs typeface="+mj-cs"/>
                <a:hlinkClick r:id="rId7"/>
              </a:rPr>
              <a:t>Д. Дидро</a:t>
            </a:r>
            <a:r>
              <a:rPr kumimoji="0" lang="ru-RU" sz="2600" b="0" i="0" u="none" strike="noStrike" kern="1200" cap="none" spc="0" normalizeH="0" baseline="0" noProof="0" dirty="0" smtClean="0">
                <a:ln w="6350">
                  <a:solidFill>
                    <a:schemeClr val="accent1">
                      <a:shade val="43000"/>
                    </a:schemeClr>
                  </a:solidFill>
                </a:ln>
                <a:solidFill>
                  <a:srgbClr val="FF965C"/>
                </a:solidFill>
                <a:effectLst>
                  <a:outerShdw blurRad="38100" dist="38100" dir="2700000" algn="tl">
                    <a:srgbClr val="000000"/>
                  </a:outerShdw>
                </a:effectLst>
                <a:uLnTx/>
                <a:uFillTx/>
                <a:latin typeface="+mj-lt"/>
                <a:ea typeface="+mj-ea"/>
                <a:cs typeface="+mj-cs"/>
              </a:rPr>
              <a:t> – французский писатель, философ – просветитель, драматург</a:t>
            </a:r>
            <a:endParaRPr kumimoji="0" lang="ru-RU" sz="2600" b="0" i="0" u="none" strike="noStrike" kern="1200" cap="none" spc="0" normalizeH="0" baseline="0" noProof="0" dirty="0">
              <a:ln w="6350">
                <a:solidFill>
                  <a:schemeClr val="accent1">
                    <a:shade val="43000"/>
                  </a:schemeClr>
                </a:solidFill>
              </a:ln>
              <a:solidFill>
                <a:srgbClr val="FF965C"/>
              </a:solidFill>
              <a:effectLst>
                <a:outerShdw blurRad="38100" dist="38100" dir="2700000" algn="tl">
                  <a:srgbClr val="000000"/>
                </a:outerShdw>
              </a:effectLst>
              <a:uLnTx/>
              <a:uFillTx/>
              <a:latin typeface="+mj-lt"/>
              <a:ea typeface="+mj-ea"/>
              <a:cs typeface="+mj-cs"/>
            </a:endParaRPr>
          </a:p>
        </p:txBody>
      </p:sp>
      <p:sp>
        <p:nvSpPr>
          <p:cNvPr id="8" name="Прямоугольник 7"/>
          <p:cNvSpPr/>
          <p:nvPr/>
        </p:nvSpPr>
        <p:spPr>
          <a:xfrm>
            <a:off x="3714744" y="2214554"/>
            <a:ext cx="5286412" cy="1569660"/>
          </a:xfrm>
          <a:prstGeom prst="rect">
            <a:avLst/>
          </a:prstGeom>
        </p:spPr>
        <p:txBody>
          <a:bodyPr wrap="square">
            <a:spAutoFit/>
          </a:bodyPr>
          <a:lstStyle/>
          <a:p>
            <a:r>
              <a:rPr lang="ru-RU" sz="1600" b="1" dirty="0" smtClean="0">
                <a:solidFill>
                  <a:schemeClr val="tx2">
                    <a:lumMod val="50000"/>
                  </a:schemeClr>
                </a:solidFill>
                <a:latin typeface="Times New Roman" pitchFamily="18" charset="0"/>
                <a:cs typeface="Times New Roman" pitchFamily="18" charset="0"/>
              </a:rPr>
              <a:t>Толерантность  исследуется просветителем как политическая и нравственная проблема. Изгнание этой «примиряющей добродетели» из общественной жизни, по мнению Дидро, явилось причиной того, что целые века «стали позором и несчастьем человечества».</a:t>
            </a:r>
            <a:endParaRPr lang="ru-RU" sz="1600" b="1" dirty="0">
              <a:solidFill>
                <a:schemeClr val="tx2">
                  <a:lumMod val="50000"/>
                </a:schemeClr>
              </a:solidFill>
              <a:latin typeface="Times New Roman" pitchFamily="18" charset="0"/>
              <a:cs typeface="Times New Roman" pitchFamily="18" charset="0"/>
            </a:endParaRPr>
          </a:p>
        </p:txBody>
      </p:sp>
      <p:sp>
        <p:nvSpPr>
          <p:cNvPr id="18433" name="Rectangle 1"/>
          <p:cNvSpPr>
            <a:spLocks noChangeArrowheads="1"/>
          </p:cNvSpPr>
          <p:nvPr/>
        </p:nvSpPr>
        <p:spPr bwMode="auto">
          <a:xfrm>
            <a:off x="6747039" y="3743936"/>
            <a:ext cx="2285984" cy="2971212"/>
          </a:xfrm>
          <a:prstGeom prst="rect">
            <a:avLst/>
          </a:prstGeom>
          <a:solidFill>
            <a:schemeClr val="tx2">
              <a:lumMod val="75000"/>
            </a:schemeClr>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Талант писателя в  сочетании  с  остротой</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ума,  меткостью  наблюдения, нестандартностью мышления  позволили  Дидро  развивать  идеи  Просвещения  в  яркой художественной   форме,   которая   обеспечивала    сильное    эмоциональное воздействие  на  читателей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2529" name="Rectangle 1"/>
          <p:cNvSpPr>
            <a:spLocks noChangeArrowheads="1"/>
          </p:cNvSpPr>
          <p:nvPr/>
        </p:nvSpPr>
        <p:spPr bwMode="auto">
          <a:xfrm>
            <a:off x="4572000" y="5143512"/>
            <a:ext cx="2071670"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Дидро Д. Сочинения : в 2 т. : [пер. с фр.] / Денни Дидро ; [сост. и ред. В. Н. Кузнецова ; примеч. К.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Киспоева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Мысль. – (Философское Наследие : ФН ; т. 114). Т. 1. (Отсутствует в фондах ТБС). Т. 2. – 1991. – 604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2530" name="Rectangle 2"/>
          <p:cNvSpPr>
            <a:spLocks noChangeArrowheads="1"/>
          </p:cNvSpPr>
          <p:nvPr/>
        </p:nvSpPr>
        <p:spPr bwMode="auto">
          <a:xfrm>
            <a:off x="2603635" y="5318287"/>
            <a:ext cx="1928826"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Дидро Д. Монахиня ; Племянник Рамо ; Жак – фаталист и его Хозяин / Денни Дидро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предисл</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примеч. Л. Воробьева ; ил.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Маркевича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Правда, 1984. – 541 с. : ил.</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 name="Прямоугольник 12"/>
          <p:cNvSpPr/>
          <p:nvPr/>
        </p:nvSpPr>
        <p:spPr>
          <a:xfrm>
            <a:off x="285720" y="4947002"/>
            <a:ext cx="228601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Т. Мор. Оуэн. Дидро. </a:t>
            </a:r>
            <a:r>
              <a:rPr lang="ru-RU" sz="1200" dirty="0" err="1" smtClean="0">
                <a:latin typeface="Times New Roman" pitchFamily="18" charset="0"/>
                <a:ea typeface="Times New Roman" pitchFamily="18" charset="0"/>
                <a:cs typeface="Times New Roman" pitchFamily="18" charset="0"/>
              </a:rPr>
              <a:t>Д’Аламбер</a:t>
            </a:r>
            <a:r>
              <a:rPr lang="ru-RU" sz="1200" dirty="0" smtClean="0">
                <a:latin typeface="Times New Roman" pitchFamily="18" charset="0"/>
                <a:ea typeface="Times New Roman" pitchFamily="18" charset="0"/>
                <a:cs typeface="Times New Roman" pitchFamily="18" charset="0"/>
              </a:rPr>
              <a:t>. Кондорсе : </a:t>
            </a:r>
            <a:r>
              <a:rPr lang="ru-RU" sz="1200" dirty="0" err="1" smtClean="0">
                <a:latin typeface="Times New Roman" pitchFamily="18" charset="0"/>
                <a:ea typeface="Times New Roman" pitchFamily="18" charset="0"/>
                <a:cs typeface="Times New Roman" pitchFamily="18" charset="0"/>
              </a:rPr>
              <a:t>биогр</a:t>
            </a:r>
            <a:r>
              <a:rPr lang="ru-RU" sz="1200" dirty="0" smtClean="0">
                <a:latin typeface="Times New Roman" pitchFamily="18" charset="0"/>
                <a:ea typeface="Times New Roman" pitchFamily="18" charset="0"/>
                <a:cs typeface="Times New Roman" pitchFamily="18" charset="0"/>
              </a:rPr>
              <a:t>. повествования / [сост. и общ. ред. Н. Ф. Болдырева]. – Челябинск : Урал “</a:t>
            </a:r>
            <a:r>
              <a:rPr lang="en-US" sz="1200" dirty="0" smtClean="0">
                <a:latin typeface="Times New Roman" pitchFamily="18" charset="0"/>
                <a:ea typeface="Times New Roman" pitchFamily="18" charset="0"/>
                <a:cs typeface="Times New Roman" pitchFamily="18" charset="0"/>
              </a:rPr>
              <a:t>LTD</a:t>
            </a:r>
            <a:r>
              <a:rPr lang="ru-RU" sz="1200" dirty="0" smtClean="0">
                <a:latin typeface="Times New Roman" pitchFamily="18" charset="0"/>
                <a:ea typeface="Times New Roman" pitchFamily="18" charset="0"/>
                <a:cs typeface="Times New Roman" pitchFamily="18" charset="0"/>
              </a:rPr>
              <a:t>” , 1998. – 487 с. : ил. , </a:t>
            </a:r>
            <a:r>
              <a:rPr lang="ru-RU" sz="1200" dirty="0" err="1" smtClean="0">
                <a:latin typeface="Times New Roman" pitchFamily="18" charset="0"/>
                <a:ea typeface="Times New Roman" pitchFamily="18" charset="0"/>
                <a:cs typeface="Times New Roman" pitchFamily="18" charset="0"/>
              </a:rPr>
              <a:t>портр</a:t>
            </a:r>
            <a:r>
              <a:rPr lang="ru-RU" sz="1200" dirty="0" smtClean="0">
                <a:latin typeface="Times New Roman" pitchFamily="18" charset="0"/>
                <a:ea typeface="Times New Roman" pitchFamily="18" charset="0"/>
                <a:cs typeface="Times New Roman" pitchFamily="18" charset="0"/>
              </a:rPr>
              <a:t>. – (Жизнь замечательных людей : </a:t>
            </a:r>
            <a:r>
              <a:rPr lang="ru-RU" sz="1200" dirty="0" err="1" smtClean="0">
                <a:latin typeface="Times New Roman" pitchFamily="18" charset="0"/>
                <a:ea typeface="Times New Roman" pitchFamily="18" charset="0"/>
                <a:cs typeface="Times New Roman" pitchFamily="18" charset="0"/>
              </a:rPr>
              <a:t>Биогр</a:t>
            </a:r>
            <a:r>
              <a:rPr lang="ru-RU" sz="1200" dirty="0" smtClean="0">
                <a:latin typeface="Times New Roman" pitchFamily="18" charset="0"/>
                <a:ea typeface="Times New Roman" pitchFamily="18" charset="0"/>
                <a:cs typeface="Times New Roman" pitchFamily="18" charset="0"/>
              </a:rPr>
              <a:t>. библиотека Ф. Павленкова = </a:t>
            </a:r>
            <a:r>
              <a:rPr lang="ru-RU" sz="1200" dirty="0" err="1" smtClean="0">
                <a:latin typeface="Times New Roman" pitchFamily="18" charset="0"/>
                <a:ea typeface="Times New Roman" pitchFamily="18" charset="0"/>
                <a:cs typeface="Times New Roman" pitchFamily="18" charset="0"/>
              </a:rPr>
              <a:t>Биогр</a:t>
            </a:r>
            <a:r>
              <a:rPr lang="ru-RU" sz="1200" dirty="0" smtClean="0">
                <a:latin typeface="Times New Roman" pitchFamily="18" charset="0"/>
                <a:ea typeface="Times New Roman" pitchFamily="18" charset="0"/>
                <a:cs typeface="Times New Roman" pitchFamily="18" charset="0"/>
              </a:rPr>
              <a:t>. сер ; Т. 31).</a:t>
            </a:r>
            <a:endParaRPr lang="ru-RU"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par>
                          <p:cTn id="17" fill="hold">
                            <p:stCondLst>
                              <p:cond delay="2000"/>
                            </p:stCondLst>
                            <p:childTnLst>
                              <p:par>
                                <p:cTn id="18" presetID="18" presetClass="entr" presetSubtype="3" fill="hold" nodeType="afterEffect">
                                  <p:stCondLst>
                                    <p:cond delay="0"/>
                                  </p:stCondLst>
                                  <p:childTnLst>
                                    <p:set>
                                      <p:cBhvr>
                                        <p:cTn id="19" dur="1" fill="hold">
                                          <p:stCondLst>
                                            <p:cond delay="0"/>
                                          </p:stCondLst>
                                        </p:cTn>
                                        <p:tgtEl>
                                          <p:spTgt spid="18438"/>
                                        </p:tgtEl>
                                        <p:attrNameLst>
                                          <p:attrName>style.visibility</p:attrName>
                                        </p:attrNameLst>
                                      </p:cBhvr>
                                      <p:to>
                                        <p:strVal val="visible"/>
                                      </p:to>
                                    </p:set>
                                    <p:animEffect transition="in" filter="strips(upRight)">
                                      <p:cBhvr>
                                        <p:cTn id="20" dur="2000"/>
                                        <p:tgtEl>
                                          <p:spTgt spid="18438"/>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upRight)">
                                      <p:cBhvr>
                                        <p:cTn id="23" dur="2000"/>
                                        <p:tgtEl>
                                          <p:spTgt spid="13"/>
                                        </p:tgtEl>
                                      </p:cBhvr>
                                    </p:animEffect>
                                  </p:childTnLst>
                                </p:cTn>
                              </p:par>
                              <p:par>
                                <p:cTn id="24" presetID="18" presetClass="entr" presetSubtype="3" fill="hold" nodeType="with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strips(upRight)">
                                      <p:cBhvr>
                                        <p:cTn id="26" dur="2000"/>
                                        <p:tgtEl>
                                          <p:spTgt spid="18437"/>
                                        </p:tgtEl>
                                      </p:cBhvr>
                                    </p:animEffect>
                                  </p:childTnLst>
                                </p:cTn>
                              </p:par>
                              <p:par>
                                <p:cTn id="27" presetID="18" presetClass="entr" presetSubtype="3" fill="hold" grpId="0" nodeType="withEffect">
                                  <p:stCondLst>
                                    <p:cond delay="0"/>
                                  </p:stCondLst>
                                  <p:childTnLst>
                                    <p:set>
                                      <p:cBhvr>
                                        <p:cTn id="28" dur="1" fill="hold">
                                          <p:stCondLst>
                                            <p:cond delay="0"/>
                                          </p:stCondLst>
                                        </p:cTn>
                                        <p:tgtEl>
                                          <p:spTgt spid="22530"/>
                                        </p:tgtEl>
                                        <p:attrNameLst>
                                          <p:attrName>style.visibility</p:attrName>
                                        </p:attrNameLst>
                                      </p:cBhvr>
                                      <p:to>
                                        <p:strVal val="visible"/>
                                      </p:to>
                                    </p:set>
                                    <p:animEffect transition="in" filter="strips(upRight)">
                                      <p:cBhvr>
                                        <p:cTn id="29" dur="2000"/>
                                        <p:tgtEl>
                                          <p:spTgt spid="22530"/>
                                        </p:tgtEl>
                                      </p:cBhvr>
                                    </p:animEffect>
                                  </p:childTnLst>
                                </p:cTn>
                              </p:par>
                              <p:par>
                                <p:cTn id="30" presetID="18" presetClass="entr" presetSubtype="3" fill="hold" nodeType="withEffect">
                                  <p:stCondLst>
                                    <p:cond delay="0"/>
                                  </p:stCondLst>
                                  <p:childTnLst>
                                    <p:set>
                                      <p:cBhvr>
                                        <p:cTn id="31" dur="1" fill="hold">
                                          <p:stCondLst>
                                            <p:cond delay="0"/>
                                          </p:stCondLst>
                                        </p:cTn>
                                        <p:tgtEl>
                                          <p:spTgt spid="18436"/>
                                        </p:tgtEl>
                                        <p:attrNameLst>
                                          <p:attrName>style.visibility</p:attrName>
                                        </p:attrNameLst>
                                      </p:cBhvr>
                                      <p:to>
                                        <p:strVal val="visible"/>
                                      </p:to>
                                    </p:set>
                                    <p:animEffect transition="in" filter="strips(upRight)">
                                      <p:cBhvr>
                                        <p:cTn id="32" dur="2000"/>
                                        <p:tgtEl>
                                          <p:spTgt spid="18436"/>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22529"/>
                                        </p:tgtEl>
                                        <p:attrNameLst>
                                          <p:attrName>style.visibility</p:attrName>
                                        </p:attrNameLst>
                                      </p:cBhvr>
                                      <p:to>
                                        <p:strVal val="visible"/>
                                      </p:to>
                                    </p:set>
                                    <p:animEffect transition="in" filter="strips(upRight)">
                                      <p:cBhvr>
                                        <p:cTn id="35" dur="2000"/>
                                        <p:tgtEl>
                                          <p:spTgt spid="2252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8433"/>
                                        </p:tgtEl>
                                        <p:attrNameLst>
                                          <p:attrName>style.visibility</p:attrName>
                                        </p:attrNameLst>
                                      </p:cBhvr>
                                      <p:to>
                                        <p:strVal val="visible"/>
                                      </p:to>
                                    </p:set>
                                    <p:animEffect transition="in" filter="strips(downLeft)">
                                      <p:cBhvr>
                                        <p:cTn id="38"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8433" grpId="0" animBg="1"/>
      <p:bldP spid="22529" grpId="0" animBg="1"/>
      <p:bldP spid="2253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4"/>
          <p:cNvSpPr txBox="1">
            <a:spLocks noRot="1" noChangeArrowheads="1"/>
          </p:cNvSpPr>
          <p:nvPr/>
        </p:nvSpPr>
        <p:spPr>
          <a:xfrm>
            <a:off x="285720" y="142852"/>
            <a:ext cx="8572560" cy="714380"/>
          </a:xfrm>
          <a:prstGeom prst="rect">
            <a:avLst/>
          </a:prstGeom>
        </p:spPr>
        <p:style>
          <a:lnRef idx="0">
            <a:schemeClr val="accent4"/>
          </a:lnRef>
          <a:fillRef idx="3">
            <a:schemeClr val="accent4"/>
          </a:fillRef>
          <a:effectRef idx="3">
            <a:schemeClr val="accent4"/>
          </a:effectRef>
          <a:fontRef idx="minor">
            <a:schemeClr val="lt1"/>
          </a:fontRef>
        </p:style>
        <p:txBody>
          <a:bodyPr anchor="b">
            <a:noAutofit/>
          </a:bodyPr>
          <a:lstStyle/>
          <a:p>
            <a:pPr marL="342900" indent="-342900" algn="ctr" defTabSz="-13873163" eaLnBrk="0" hangingPunct="0">
              <a:defRPr/>
            </a:pP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hlinkClick r:id="rId3"/>
              </a:rPr>
              <a:t>В. Соловьев</a:t>
            </a: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 </a:t>
            </a:r>
            <a:r>
              <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русский философ, богослов, поэт, публицист, литературный критик</a:t>
            </a:r>
          </a:p>
        </p:txBody>
      </p:sp>
      <p:sp>
        <p:nvSpPr>
          <p:cNvPr id="4" name="Rectangle 6"/>
          <p:cNvSpPr txBox="1">
            <a:spLocks noChangeArrowheads="1"/>
          </p:cNvSpPr>
          <p:nvPr/>
        </p:nvSpPr>
        <p:spPr>
          <a:xfrm>
            <a:off x="3929058" y="928670"/>
            <a:ext cx="4929222" cy="1304917"/>
          </a:xfrm>
          <a:prstGeom prst="rect">
            <a:avLst/>
          </a:prstGeom>
        </p:spPr>
        <p:txBody>
          <a:bodyPr/>
          <a:lstStyle/>
          <a:p>
            <a:pPr marL="342900" defTabSz="-13873163" eaLnBrk="0" hangingPunct="0">
              <a:spcBef>
                <a:spcPct val="20000"/>
              </a:spcBef>
              <a:buClr>
                <a:schemeClr val="accent1"/>
              </a:buClr>
              <a:buSzPct val="80000"/>
              <a:defRPr/>
            </a:pPr>
            <a:r>
              <a:rPr lang="ru-RU" dirty="0">
                <a:latin typeface="+mn-lt"/>
              </a:rPr>
              <a:t>   </a:t>
            </a:r>
            <a:r>
              <a:rPr lang="ru-RU" dirty="0">
                <a:solidFill>
                  <a:srgbClr val="FFFFCC"/>
                </a:solidFill>
              </a:rPr>
              <a:t>«Идея нации есть не то, что она сама думает о себе во времени, но то , что Бог думает о ней в вечности</a:t>
            </a:r>
            <a:r>
              <a:rPr lang="ru-RU" dirty="0" smtClean="0">
                <a:solidFill>
                  <a:srgbClr val="FFFFCC"/>
                </a:solidFill>
              </a:rPr>
              <a:t>» .</a:t>
            </a:r>
          </a:p>
          <a:p>
            <a:pPr marL="342900" indent="-342900" algn="r" defTabSz="-13873163" eaLnBrk="0" hangingPunct="0">
              <a:spcBef>
                <a:spcPct val="20000"/>
              </a:spcBef>
              <a:buClr>
                <a:schemeClr val="accent1"/>
              </a:buClr>
              <a:buSzPct val="80000"/>
              <a:defRPr/>
            </a:pPr>
            <a:r>
              <a:rPr lang="ru-RU" dirty="0" smtClean="0">
                <a:solidFill>
                  <a:srgbClr val="FFFFCC"/>
                </a:solidFill>
              </a:rPr>
              <a:t>В. Соловьев</a:t>
            </a:r>
          </a:p>
          <a:p>
            <a:pPr marL="342900" indent="-342900" defTabSz="-13873163" eaLnBrk="0" hangingPunct="0">
              <a:spcBef>
                <a:spcPct val="20000"/>
              </a:spcBef>
              <a:buClr>
                <a:schemeClr val="accent1"/>
              </a:buClr>
              <a:buSzPct val="80000"/>
              <a:buFont typeface="Wingdings" pitchFamily="2" charset="2"/>
              <a:buNone/>
              <a:defRPr/>
            </a:pPr>
            <a:endParaRPr lang="ru-RU" sz="2800" dirty="0">
              <a:solidFill>
                <a:srgbClr val="FFFFCC"/>
              </a:solidFill>
            </a:endParaRPr>
          </a:p>
        </p:txBody>
      </p:sp>
      <p:pic>
        <p:nvPicPr>
          <p:cNvPr id="19461" name="Picture 2"/>
          <p:cNvPicPr>
            <a:picLocks noChangeAspect="1" noChangeArrowheads="1"/>
          </p:cNvPicPr>
          <p:nvPr/>
        </p:nvPicPr>
        <p:blipFill>
          <a:blip r:embed="rId4" cstate="print"/>
          <a:srcRect/>
          <a:stretch>
            <a:fillRect/>
          </a:stretch>
        </p:blipFill>
        <p:spPr bwMode="auto">
          <a:xfrm>
            <a:off x="7572396" y="2643182"/>
            <a:ext cx="1328864" cy="1588752"/>
          </a:xfrm>
          <a:prstGeom prst="rect">
            <a:avLst/>
          </a:prstGeom>
          <a:noFill/>
          <a:ln w="9525">
            <a:noFill/>
            <a:miter lim="800000"/>
            <a:headEnd/>
            <a:tailEnd/>
          </a:ln>
        </p:spPr>
      </p:pic>
      <p:pic>
        <p:nvPicPr>
          <p:cNvPr id="19463" name="Picture 5"/>
          <p:cNvPicPr>
            <a:picLocks noChangeAspect="1" noChangeArrowheads="1"/>
          </p:cNvPicPr>
          <p:nvPr/>
        </p:nvPicPr>
        <p:blipFill>
          <a:blip r:embed="rId5"/>
          <a:srcRect/>
          <a:stretch>
            <a:fillRect/>
          </a:stretch>
        </p:blipFill>
        <p:spPr bwMode="auto">
          <a:xfrm>
            <a:off x="214282" y="3214686"/>
            <a:ext cx="947736" cy="1538129"/>
          </a:xfrm>
          <a:prstGeom prst="rect">
            <a:avLst/>
          </a:prstGeom>
          <a:noFill/>
          <a:ln w="9525">
            <a:noFill/>
            <a:miter lim="800000"/>
            <a:headEnd/>
            <a:tailEnd/>
          </a:ln>
        </p:spPr>
      </p:pic>
      <p:sp>
        <p:nvSpPr>
          <p:cNvPr id="9" name="Прямоугольник 8"/>
          <p:cNvSpPr/>
          <p:nvPr/>
        </p:nvSpPr>
        <p:spPr>
          <a:xfrm>
            <a:off x="285720" y="928671"/>
            <a:ext cx="4000528" cy="20928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smtClean="0"/>
              <a:t> </a:t>
            </a:r>
            <a:r>
              <a:rPr lang="ru-RU" sz="1400" dirty="0" smtClean="0"/>
              <a:t>В основе всякой политики, по мнению </a:t>
            </a:r>
          </a:p>
          <a:p>
            <a:r>
              <a:rPr lang="ru-RU" sz="1400" dirty="0" smtClean="0"/>
              <a:t>В. Соловьева, лежит солидарность, предполагающая благо всех и каждого. Всякий элемент великого целого, то есть всего человечества, имеет право на достойное существование, обладает собственной внутренней ценностью. Это относится, как к человеку, так и к народам. </a:t>
            </a:r>
            <a:endParaRPr lang="ru-RU" sz="1400" dirty="0"/>
          </a:p>
        </p:txBody>
      </p:sp>
      <p:sp>
        <p:nvSpPr>
          <p:cNvPr id="17409" name="Rectangle 1"/>
          <p:cNvSpPr>
            <a:spLocks noChangeArrowheads="1"/>
          </p:cNvSpPr>
          <p:nvPr/>
        </p:nvSpPr>
        <p:spPr bwMode="auto">
          <a:xfrm>
            <a:off x="1142976" y="3000372"/>
            <a:ext cx="1500198"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ru-RU" sz="1200" dirty="0" smtClean="0">
                <a:solidFill>
                  <a:schemeClr val="bg1"/>
                </a:solidFill>
                <a:latin typeface="Times New Roman" pitchFamily="18" charset="0"/>
                <a:ea typeface="Times New Roman" pitchFamily="18" charset="0"/>
                <a:cs typeface="Times New Roman" pitchFamily="18" charset="0"/>
              </a:rPr>
              <a:t>Соловьев, В. С. Россия и вселенская церковь / Владимир Соловьев. – Минск : </a:t>
            </a:r>
            <a:r>
              <a:rPr lang="ru-RU" sz="1200" dirty="0" err="1" smtClean="0">
                <a:solidFill>
                  <a:schemeClr val="bg1"/>
                </a:solidFill>
                <a:latin typeface="Times New Roman" pitchFamily="18" charset="0"/>
                <a:ea typeface="Times New Roman" pitchFamily="18" charset="0"/>
                <a:cs typeface="Times New Roman" pitchFamily="18" charset="0"/>
              </a:rPr>
              <a:t>Харвест</a:t>
            </a:r>
            <a:r>
              <a:rPr lang="ru-RU" sz="1200" dirty="0" smtClean="0">
                <a:solidFill>
                  <a:schemeClr val="bg1"/>
                </a:solidFill>
                <a:latin typeface="Times New Roman" pitchFamily="18" charset="0"/>
                <a:ea typeface="Times New Roman" pitchFamily="18" charset="0"/>
                <a:cs typeface="Times New Roman" pitchFamily="18" charset="0"/>
              </a:rPr>
              <a:t>, 1999. – 1586 с. – (Классическая философская мысль).</a:t>
            </a:r>
            <a:endParaRPr lang="ru-RU" sz="1200" dirty="0" smtClean="0">
              <a:solidFill>
                <a:schemeClr val="bg1"/>
              </a:solidFill>
              <a:latin typeface="Times New Roman" pitchFamily="18" charset="0"/>
              <a:cs typeface="Times New Roman" pitchFamily="18" charset="0"/>
            </a:endParaRPr>
          </a:p>
        </p:txBody>
      </p:sp>
      <p:sp>
        <p:nvSpPr>
          <p:cNvPr id="11" name="Прямоугольник 10"/>
          <p:cNvSpPr/>
          <p:nvPr/>
        </p:nvSpPr>
        <p:spPr>
          <a:xfrm>
            <a:off x="3500430" y="3000372"/>
            <a:ext cx="1571636"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itchFamily="18" charset="0"/>
                <a:cs typeface="Times New Roman" pitchFamily="18" charset="0"/>
              </a:rPr>
              <a:t>Лосев, А. Ф. Владимир Соловьев и его время / Алексей Лосев ; [</a:t>
            </a:r>
            <a:r>
              <a:rPr lang="ru-RU" sz="1200" dirty="0" err="1" smtClean="0">
                <a:latin typeface="Times New Roman" pitchFamily="18" charset="0"/>
                <a:cs typeface="Times New Roman" pitchFamily="18" charset="0"/>
              </a:rPr>
              <a:t>предисл</a:t>
            </a:r>
            <a:r>
              <a:rPr lang="ru-RU" sz="1200" dirty="0" smtClean="0">
                <a:latin typeface="Times New Roman" pitchFamily="18" charset="0"/>
                <a:cs typeface="Times New Roman" pitchFamily="18" charset="0"/>
              </a:rPr>
              <a:t>. А. А. </a:t>
            </a:r>
            <a:r>
              <a:rPr lang="ru-RU" sz="1200" dirty="0" err="1" smtClean="0">
                <a:latin typeface="Times New Roman" pitchFamily="18" charset="0"/>
                <a:cs typeface="Times New Roman" pitchFamily="18" charset="0"/>
              </a:rPr>
              <a:t>Тахо-Годи</a:t>
            </a:r>
            <a:r>
              <a:rPr lang="ru-RU" sz="1200" dirty="0" smtClean="0">
                <a:latin typeface="Times New Roman" pitchFamily="18" charset="0"/>
                <a:cs typeface="Times New Roman" pitchFamily="18" charset="0"/>
              </a:rPr>
              <a:t>]. – М. : Мол. гвардия, 2000. – 613 с. : ил. , фото. – (Жизнь замечательных людей).</a:t>
            </a:r>
            <a:endParaRPr lang="ru-RU" sz="1200" dirty="0">
              <a:latin typeface="Times New Roman" pitchFamily="18" charset="0"/>
              <a:cs typeface="Times New Roman" pitchFamily="18" charset="0"/>
            </a:endParaRPr>
          </a:p>
        </p:txBody>
      </p:sp>
      <p:sp>
        <p:nvSpPr>
          <p:cNvPr id="17410" name="Rectangle 2"/>
          <p:cNvSpPr>
            <a:spLocks noChangeArrowheads="1"/>
          </p:cNvSpPr>
          <p:nvPr/>
        </p:nvSpPr>
        <p:spPr bwMode="auto">
          <a:xfrm>
            <a:off x="7143768" y="4614540"/>
            <a:ext cx="1785982" cy="21236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ru-RU" sz="1200" dirty="0" err="1" smtClean="0">
                <a:solidFill>
                  <a:schemeClr val="bg1"/>
                </a:solidFill>
                <a:latin typeface="Times New Roman" pitchFamily="18" charset="0"/>
                <a:ea typeface="Times New Roman" pitchFamily="18" charset="0"/>
                <a:cs typeface="Times New Roman" pitchFamily="18" charset="0"/>
              </a:rPr>
              <a:t>Кувакин</a:t>
            </a:r>
            <a:r>
              <a:rPr lang="ru-RU" sz="1200" dirty="0" smtClean="0">
                <a:solidFill>
                  <a:schemeClr val="bg1"/>
                </a:solidFill>
                <a:latin typeface="Times New Roman" pitchFamily="18" charset="0"/>
                <a:ea typeface="Times New Roman" pitchFamily="18" charset="0"/>
                <a:cs typeface="Times New Roman" pitchFamily="18" charset="0"/>
              </a:rPr>
              <a:t>, В. А. Философия Вл. Соловьева : [из цикла “Страницы истории отечественной философской мысли”]. / Валерий </a:t>
            </a:r>
            <a:r>
              <a:rPr lang="ru-RU" sz="1200" dirty="0" err="1" smtClean="0">
                <a:solidFill>
                  <a:schemeClr val="bg1"/>
                </a:solidFill>
                <a:latin typeface="Times New Roman" pitchFamily="18" charset="0"/>
                <a:ea typeface="Times New Roman" pitchFamily="18" charset="0"/>
                <a:cs typeface="Times New Roman" pitchFamily="18" charset="0"/>
              </a:rPr>
              <a:t>Кувакин</a:t>
            </a:r>
            <a:r>
              <a:rPr lang="ru-RU" sz="1200" dirty="0" smtClean="0">
                <a:solidFill>
                  <a:schemeClr val="bg1"/>
                </a:solidFill>
                <a:latin typeface="Times New Roman" pitchFamily="18" charset="0"/>
                <a:ea typeface="Times New Roman" pitchFamily="18" charset="0"/>
                <a:cs typeface="Times New Roman" pitchFamily="18" charset="0"/>
              </a:rPr>
              <a:t> ; [ред. Л. К. Кравцова]. – М. : Знание, 1988. – 62 с. – (Философия).</a:t>
            </a:r>
            <a:endParaRPr lang="ru-RU" sz="1200" dirty="0" smtClean="0">
              <a:solidFill>
                <a:schemeClr val="bg1"/>
              </a:solidFill>
              <a:latin typeface="Times New Roman" pitchFamily="18" charset="0"/>
              <a:cs typeface="Times New Roman" pitchFamily="18" charset="0"/>
            </a:endParaRPr>
          </a:p>
          <a:p>
            <a:pPr lvl="0" eaLnBrk="0" hangingPunct="0"/>
            <a:endParaRPr lang="ru-RU" sz="1200" dirty="0" smtClean="0">
              <a:solidFill>
                <a:schemeClr val="bg1"/>
              </a:solidFill>
              <a:latin typeface="Times New Roman" pitchFamily="18" charset="0"/>
              <a:cs typeface="Times New Roman" pitchFamily="18" charset="0"/>
            </a:endParaRPr>
          </a:p>
        </p:txBody>
      </p:sp>
      <p:sp>
        <p:nvSpPr>
          <p:cNvPr id="14" name="Прямоугольник 13"/>
          <p:cNvSpPr/>
          <p:nvPr/>
        </p:nvSpPr>
        <p:spPr>
          <a:xfrm>
            <a:off x="4857752" y="4990003"/>
            <a:ext cx="214314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dirty="0" smtClean="0">
                <a:latin typeface="Times New Roman" pitchFamily="18" charset="0"/>
                <a:cs typeface="Times New Roman" pitchFamily="18" charset="0"/>
              </a:rPr>
              <a:t>В брошюре особое внимание уделено разработке В.С.Соловьевым фундаментальных вопросов философии, общечеловеческих ценностей, его выступлениям против бездушия и неуважения к человеку.</a:t>
            </a:r>
            <a:endParaRPr lang="ru-RU" sz="1200" dirty="0">
              <a:latin typeface="Times New Roman" pitchFamily="18" charset="0"/>
              <a:cs typeface="Times New Roman" pitchFamily="18" charset="0"/>
            </a:endParaRPr>
          </a:p>
        </p:txBody>
      </p:sp>
      <p:sp>
        <p:nvSpPr>
          <p:cNvPr id="15" name="Прямоугольник 14"/>
          <p:cNvSpPr/>
          <p:nvPr/>
        </p:nvSpPr>
        <p:spPr>
          <a:xfrm>
            <a:off x="2357422" y="5357826"/>
            <a:ext cx="2428892"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dirty="0" smtClean="0">
                <a:latin typeface="Times New Roman" pitchFamily="18" charset="0"/>
                <a:cs typeface="Times New Roman" pitchFamily="18" charset="0"/>
              </a:rPr>
              <a:t>В книге нашли отражение основные факты и этапы  жизни и философского развития, главные идеи и концепции учения философа. Подробно рассматриваются его религиозные и мировоззренческие взгляды.</a:t>
            </a:r>
            <a:endParaRPr lang="ru-RU" sz="1200" dirty="0">
              <a:latin typeface="Times New Roman" pitchFamily="18" charset="0"/>
              <a:cs typeface="Times New Roman" pitchFamily="18" charset="0"/>
            </a:endParaRPr>
          </a:p>
        </p:txBody>
      </p:sp>
      <p:sp>
        <p:nvSpPr>
          <p:cNvPr id="16" name="Прямоугольник 15"/>
          <p:cNvSpPr/>
          <p:nvPr/>
        </p:nvSpPr>
        <p:spPr>
          <a:xfrm>
            <a:off x="214282" y="5000636"/>
            <a:ext cx="200026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dirty="0" smtClean="0">
                <a:latin typeface="Times New Roman" pitchFamily="18" charset="0"/>
                <a:cs typeface="Times New Roman" pitchFamily="18" charset="0"/>
              </a:rPr>
              <a:t>В книгу  вошли  письма, имеющие отношение к проблемам вероисповеданий и христианского единства. Здесь же напечатаны стихотворные и драматические произведения философа.</a:t>
            </a:r>
            <a:endParaRPr lang="ru-RU" sz="1200" dirty="0">
              <a:latin typeface="Times New Roman" pitchFamily="18" charset="0"/>
              <a:cs typeface="Times New Roman" pitchFamily="18" charset="0"/>
            </a:endParaRPr>
          </a:p>
        </p:txBody>
      </p:sp>
      <p:pic>
        <p:nvPicPr>
          <p:cNvPr id="19462" name="Picture 4"/>
          <p:cNvPicPr>
            <a:picLocks noChangeAspect="1" noChangeArrowheads="1"/>
          </p:cNvPicPr>
          <p:nvPr/>
        </p:nvPicPr>
        <p:blipFill>
          <a:blip r:embed="rId6"/>
          <a:srcRect/>
          <a:stretch>
            <a:fillRect/>
          </a:stretch>
        </p:blipFill>
        <p:spPr bwMode="auto">
          <a:xfrm>
            <a:off x="2500298" y="3143248"/>
            <a:ext cx="1004225" cy="1571612"/>
          </a:xfrm>
          <a:prstGeom prst="rect">
            <a:avLst/>
          </a:prstGeom>
          <a:noFill/>
          <a:ln w="9525">
            <a:noFill/>
            <a:miter lim="800000"/>
            <a:headEnd/>
            <a:tailEnd/>
          </a:ln>
        </p:spPr>
      </p:pic>
      <p:pic>
        <p:nvPicPr>
          <p:cNvPr id="2" name="Picture 7" descr="В"/>
          <p:cNvPicPr>
            <a:picLocks noChangeAspect="1" noChangeArrowheads="1"/>
          </p:cNvPicPr>
          <p:nvPr/>
        </p:nvPicPr>
        <p:blipFill>
          <a:blip r:embed="rId7"/>
          <a:srcRect/>
          <a:stretch>
            <a:fillRect/>
          </a:stretch>
        </p:blipFill>
        <p:spPr bwMode="auto">
          <a:xfrm>
            <a:off x="5000628" y="1857364"/>
            <a:ext cx="2264619" cy="3024180"/>
          </a:xfrm>
          <a:prstGeom prst="ellipse">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strips(downLeft)">
                                      <p:cBhvr>
                                        <p:cTn id="20" dur="2000"/>
                                        <p:tgtEl>
                                          <p:spTgt spid="19463"/>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7409"/>
                                        </p:tgtEl>
                                        <p:attrNameLst>
                                          <p:attrName>style.visibility</p:attrName>
                                        </p:attrNameLst>
                                      </p:cBhvr>
                                      <p:to>
                                        <p:strVal val="visible"/>
                                      </p:to>
                                    </p:set>
                                    <p:animEffect transition="in" filter="strips(downLeft)">
                                      <p:cBhvr>
                                        <p:cTn id="23" dur="2000"/>
                                        <p:tgtEl>
                                          <p:spTgt spid="1740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2000"/>
                                        <p:tgtEl>
                                          <p:spTgt spid="16"/>
                                        </p:tgtEl>
                                      </p:cBhvr>
                                    </p:animEffect>
                                  </p:childTnLst>
                                </p:cTn>
                              </p:par>
                              <p:par>
                                <p:cTn id="27" presetID="18" presetClass="entr" presetSubtype="12" fill="hold" nodeType="withEffect">
                                  <p:stCondLst>
                                    <p:cond delay="0"/>
                                  </p:stCondLst>
                                  <p:childTnLst>
                                    <p:set>
                                      <p:cBhvr>
                                        <p:cTn id="28" dur="1" fill="hold">
                                          <p:stCondLst>
                                            <p:cond delay="0"/>
                                          </p:stCondLst>
                                        </p:cTn>
                                        <p:tgtEl>
                                          <p:spTgt spid="19462"/>
                                        </p:tgtEl>
                                        <p:attrNameLst>
                                          <p:attrName>style.visibility</p:attrName>
                                        </p:attrNameLst>
                                      </p:cBhvr>
                                      <p:to>
                                        <p:strVal val="visible"/>
                                      </p:to>
                                    </p:set>
                                    <p:animEffect transition="in" filter="strips(downLeft)">
                                      <p:cBhvr>
                                        <p:cTn id="29" dur="2000"/>
                                        <p:tgtEl>
                                          <p:spTgt spid="1946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2000"/>
                                        <p:tgtEl>
                                          <p:spTgt spid="11"/>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2000"/>
                                        <p:tgtEl>
                                          <p:spTgt spid="15"/>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2000"/>
                                        <p:tgtEl>
                                          <p:spTgt spid="1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7410"/>
                                        </p:tgtEl>
                                        <p:attrNameLst>
                                          <p:attrName>style.visibility</p:attrName>
                                        </p:attrNameLst>
                                      </p:cBhvr>
                                      <p:to>
                                        <p:strVal val="visible"/>
                                      </p:to>
                                    </p:set>
                                    <p:animEffect transition="in" filter="strips(downLeft)">
                                      <p:cBhvr>
                                        <p:cTn id="41" dur="2000"/>
                                        <p:tgtEl>
                                          <p:spTgt spid="17410"/>
                                        </p:tgtEl>
                                      </p:cBhvr>
                                    </p:animEffect>
                                  </p:childTnLst>
                                </p:cTn>
                              </p:par>
                              <p:par>
                                <p:cTn id="42" presetID="18" presetClass="entr" presetSubtype="12" fill="hold" nodeType="withEffect">
                                  <p:stCondLst>
                                    <p:cond delay="0"/>
                                  </p:stCondLst>
                                  <p:childTnLst>
                                    <p:set>
                                      <p:cBhvr>
                                        <p:cTn id="43" dur="1" fill="hold">
                                          <p:stCondLst>
                                            <p:cond delay="0"/>
                                          </p:stCondLst>
                                        </p:cTn>
                                        <p:tgtEl>
                                          <p:spTgt spid="19461"/>
                                        </p:tgtEl>
                                        <p:attrNameLst>
                                          <p:attrName>style.visibility</p:attrName>
                                        </p:attrNameLst>
                                      </p:cBhvr>
                                      <p:to>
                                        <p:strVal val="visible"/>
                                      </p:to>
                                    </p:set>
                                    <p:animEffect transition="in" filter="strips(downLeft)">
                                      <p:cBhvr>
                                        <p:cTn id="44"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7409" grpId="0" animBg="1"/>
      <p:bldP spid="11" grpId="0" animBg="1"/>
      <p:bldP spid="17410"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txBox="1">
            <a:spLocks noRot="1" noChangeArrowheads="1"/>
          </p:cNvSpPr>
          <p:nvPr/>
        </p:nvSpPr>
        <p:spPr>
          <a:xfrm>
            <a:off x="142844" y="214290"/>
            <a:ext cx="8643998" cy="428620"/>
          </a:xfrm>
          <a:prstGeom prst="rect">
            <a:avLst/>
          </a:prstGeom>
          <a:solidFill>
            <a:schemeClr val="tx1">
              <a:lumMod val="85000"/>
            </a:schemeClr>
          </a:solidFill>
          <a:ln>
            <a:solidFill>
              <a:schemeClr val="tx2">
                <a:lumMod val="50000"/>
              </a:schemeClr>
            </a:solidFill>
          </a:ln>
        </p:spPr>
        <p:style>
          <a:lnRef idx="2">
            <a:schemeClr val="accent2"/>
          </a:lnRef>
          <a:fillRef idx="1">
            <a:schemeClr val="lt1"/>
          </a:fillRef>
          <a:effectRef idx="0">
            <a:schemeClr val="accent2"/>
          </a:effectRef>
          <a:fontRef idx="minor">
            <a:schemeClr val="dk1"/>
          </a:fontRef>
        </p:style>
        <p:txBody>
          <a:bodyPr anchor="b">
            <a:normAutofit/>
          </a:bodyPr>
          <a:lstStyle/>
          <a:p>
            <a:pPr marL="342900" indent="-342900" algn="ctr" defTabSz="-13873163" eaLnBrk="0" hangingPunct="0">
              <a:defRPr/>
            </a:pP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hlinkClick r:id="rId3"/>
              </a:rPr>
              <a:t>П. Флоренский</a:t>
            </a: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 </a:t>
            </a:r>
            <a:r>
              <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русский священник, богослов, ученый, поэт</a:t>
            </a:r>
          </a:p>
        </p:txBody>
      </p:sp>
      <p:sp>
        <p:nvSpPr>
          <p:cNvPr id="3" name="Rectangle 6"/>
          <p:cNvSpPr txBox="1">
            <a:spLocks noChangeArrowheads="1"/>
          </p:cNvSpPr>
          <p:nvPr/>
        </p:nvSpPr>
        <p:spPr>
          <a:xfrm>
            <a:off x="2928926" y="714356"/>
            <a:ext cx="5857916" cy="1308089"/>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42900" indent="-342900" defTabSz="-13873163" eaLnBrk="0" hangingPunct="0">
              <a:spcBef>
                <a:spcPct val="20000"/>
              </a:spcBef>
              <a:buClr>
                <a:schemeClr val="accent1"/>
              </a:buClr>
              <a:buSzPct val="80000"/>
              <a:defRPr/>
            </a:pPr>
            <a:r>
              <a:rPr lang="ru-RU" sz="2800" dirty="0">
                <a:solidFill>
                  <a:schemeClr val="accent3">
                    <a:lumMod val="75000"/>
                  </a:schemeClr>
                </a:solidFill>
                <a:latin typeface="+mn-lt"/>
              </a:rPr>
              <a:t>   </a:t>
            </a:r>
            <a:r>
              <a:rPr lang="ru-RU" dirty="0">
                <a:solidFill>
                  <a:schemeClr val="accent3">
                    <a:lumMod val="75000"/>
                  </a:schemeClr>
                </a:solidFill>
              </a:rPr>
              <a:t>«Борьба между добром и злом не угасает, а обостряется, она и не может </a:t>
            </a:r>
            <a:r>
              <a:rPr lang="ru-RU" dirty="0" smtClean="0">
                <a:solidFill>
                  <a:schemeClr val="accent3">
                    <a:lumMod val="75000"/>
                  </a:schemeClr>
                </a:solidFill>
              </a:rPr>
              <a:t>кончиться </a:t>
            </a:r>
            <a:r>
              <a:rPr lang="ru-RU" dirty="0">
                <a:solidFill>
                  <a:schemeClr val="accent3">
                    <a:lumMod val="75000"/>
                  </a:schemeClr>
                </a:solidFill>
              </a:rPr>
              <a:t>и не может, по-видимому, не </a:t>
            </a:r>
            <a:r>
              <a:rPr lang="ru-RU" dirty="0" smtClean="0">
                <a:solidFill>
                  <a:schemeClr val="accent3">
                    <a:lumMod val="75000"/>
                  </a:schemeClr>
                </a:solidFill>
              </a:rPr>
              <a:t>кончиться» .                        П. Флоренский</a:t>
            </a:r>
          </a:p>
          <a:p>
            <a:pPr marL="342900" indent="-342900" defTabSz="-13873163" eaLnBrk="0" hangingPunct="0">
              <a:spcBef>
                <a:spcPct val="20000"/>
              </a:spcBef>
              <a:buClr>
                <a:schemeClr val="accent1"/>
              </a:buClr>
              <a:buSzPct val="80000"/>
              <a:buFont typeface="Wingdings" pitchFamily="2" charset="2"/>
              <a:buNone/>
              <a:defRPr/>
            </a:pPr>
            <a:endParaRPr lang="ru-RU" dirty="0">
              <a:solidFill>
                <a:srgbClr val="FFFFCC"/>
              </a:solidFill>
            </a:endParaRPr>
          </a:p>
        </p:txBody>
      </p:sp>
      <p:pic>
        <p:nvPicPr>
          <p:cNvPr id="4" name="Picture 7" descr="П"/>
          <p:cNvPicPr>
            <a:picLocks noChangeAspect="1" noChangeArrowheads="1"/>
          </p:cNvPicPr>
          <p:nvPr/>
        </p:nvPicPr>
        <p:blipFill>
          <a:blip r:embed="rId4"/>
          <a:srcRect/>
          <a:stretch>
            <a:fillRect/>
          </a:stretch>
        </p:blipFill>
        <p:spPr bwMode="auto">
          <a:xfrm>
            <a:off x="428596" y="714356"/>
            <a:ext cx="2472854" cy="3429024"/>
          </a:xfrm>
          <a:prstGeom prst="ellipse">
            <a:avLst/>
          </a:prstGeom>
          <a:ln>
            <a:noFill/>
          </a:ln>
          <a:effectLst>
            <a:softEdge rad="112500"/>
          </a:effectLst>
        </p:spPr>
      </p:pic>
      <p:pic>
        <p:nvPicPr>
          <p:cNvPr id="20485" name="Picture 6"/>
          <p:cNvPicPr>
            <a:picLocks noChangeAspect="1" noChangeArrowheads="1"/>
          </p:cNvPicPr>
          <p:nvPr/>
        </p:nvPicPr>
        <p:blipFill>
          <a:blip r:embed="rId5" cstate="print"/>
          <a:srcRect/>
          <a:stretch>
            <a:fillRect/>
          </a:stretch>
        </p:blipFill>
        <p:spPr bwMode="auto">
          <a:xfrm rot="20854152">
            <a:off x="2660645" y="2017707"/>
            <a:ext cx="1000132" cy="1598724"/>
          </a:xfrm>
          <a:prstGeom prst="rect">
            <a:avLst/>
          </a:prstGeom>
          <a:noFill/>
          <a:ln w="9525">
            <a:noFill/>
            <a:miter lim="800000"/>
            <a:headEnd/>
            <a:tailEnd/>
          </a:ln>
        </p:spPr>
      </p:pic>
      <p:sp>
        <p:nvSpPr>
          <p:cNvPr id="20481" name="Rectangle 1"/>
          <p:cNvSpPr>
            <a:spLocks noChangeArrowheads="1"/>
          </p:cNvSpPr>
          <p:nvPr/>
        </p:nvSpPr>
        <p:spPr bwMode="auto">
          <a:xfrm>
            <a:off x="3643306" y="2000240"/>
            <a:ext cx="1428760"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Флоренский, П. Имена / Павел Флоренский. – СПб.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Авалон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Азбука-классика, 2007. – 332 с. – (Русская словесность).</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5929322" y="2071678"/>
            <a:ext cx="2857520" cy="21236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Флоренский, П. А. Павел Флоренский / [вступ. ст. С. С.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Хоружего</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[Факс. Воспроизведение текста изд. 1914 г.]. – М. : Правда, 1990. – (Из истории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отчественной</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философскоф</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мысли). Т. 1 : Столп и утверждение истины, [ч.1]. -  1990. – 489 с. ; Т. 2. : У водоразделов мысли, [ч.1]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истогр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ст. игумена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Андроника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(А. С. Трубачева) ; сост. Игумена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Андроника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др.]. – 1990. – 446 с. : ил.</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Прямоугольник 11"/>
          <p:cNvSpPr/>
          <p:nvPr/>
        </p:nvSpPr>
        <p:spPr>
          <a:xfrm>
            <a:off x="3428992" y="3705024"/>
            <a:ext cx="2357454" cy="300039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1400" dirty="0" smtClean="0">
                <a:solidFill>
                  <a:schemeClr val="bg1"/>
                </a:solidFill>
                <a:latin typeface="Times New Roman" pitchFamily="18" charset="0"/>
                <a:cs typeface="Times New Roman" pitchFamily="18" charset="0"/>
              </a:rPr>
              <a:t>Наше обывательское «Как назвали лодку, так она и поплывет» приобретает возвышенно-философское звучание в «Именах» П. Флоренского. Автор пристально вглядывается в написание и даже звучание имен, подкрепляя свои рассуждения мнением филологов, историков, богословов, литераторов и </a:t>
            </a:r>
            <a:r>
              <a:rPr lang="ru-RU" sz="1400" dirty="0" err="1" smtClean="0">
                <a:solidFill>
                  <a:schemeClr val="bg1"/>
                </a:solidFill>
                <a:latin typeface="Times New Roman" pitchFamily="18" charset="0"/>
                <a:cs typeface="Times New Roman" pitchFamily="18" charset="0"/>
              </a:rPr>
              <a:t>оккультистов</a:t>
            </a:r>
            <a:r>
              <a:rPr lang="ru-RU" sz="1400" dirty="0" smtClean="0">
                <a:solidFill>
                  <a:schemeClr val="bg1"/>
                </a:solidFill>
              </a:rPr>
              <a:t>. </a:t>
            </a:r>
            <a:endParaRPr lang="ru-RU" sz="1400" dirty="0">
              <a:solidFill>
                <a:schemeClr val="bg1"/>
              </a:solidFill>
            </a:endParaRPr>
          </a:p>
        </p:txBody>
      </p:sp>
      <p:sp>
        <p:nvSpPr>
          <p:cNvPr id="11" name="Прямоугольник 10"/>
          <p:cNvSpPr/>
          <p:nvPr/>
        </p:nvSpPr>
        <p:spPr>
          <a:xfrm>
            <a:off x="5857884" y="4246717"/>
            <a:ext cx="2928958" cy="246221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1400" dirty="0" smtClean="0">
                <a:solidFill>
                  <a:schemeClr val="bg1"/>
                </a:solidFill>
                <a:latin typeface="Times New Roman" pitchFamily="18" charset="0"/>
                <a:cs typeface="Times New Roman" pitchFamily="18" charset="0"/>
              </a:rPr>
              <a:t>Издание этой книги было продумано П. А. Флоренским с чрезвычайной тщательностью: сам он разработал проект обложки, подобрал шрифты ко всему тексту, титульную иллюстрацию и гравюрные заставки; помимо этого книга изобилует схемами, рисунками и репродукциями. Редакция представляет факсимиле издания книги 1914 года.</a:t>
            </a:r>
            <a:endParaRPr lang="ru-RU" sz="1400" dirty="0">
              <a:solidFill>
                <a:schemeClr val="bg1"/>
              </a:solidFill>
              <a:latin typeface="Times New Roman" pitchFamily="18" charset="0"/>
              <a:cs typeface="Times New Roman" pitchFamily="18" charset="0"/>
            </a:endParaRPr>
          </a:p>
        </p:txBody>
      </p:sp>
      <p:pic>
        <p:nvPicPr>
          <p:cNvPr id="20486" name="Picture 7"/>
          <p:cNvPicPr>
            <a:picLocks noChangeAspect="1" noChangeArrowheads="1"/>
          </p:cNvPicPr>
          <p:nvPr/>
        </p:nvPicPr>
        <p:blipFill>
          <a:blip r:embed="rId6"/>
          <a:srcRect b="9373"/>
          <a:stretch>
            <a:fillRect/>
          </a:stretch>
        </p:blipFill>
        <p:spPr bwMode="auto">
          <a:xfrm>
            <a:off x="4857752" y="2000240"/>
            <a:ext cx="1133145" cy="1643060"/>
          </a:xfrm>
          <a:prstGeom prst="rect">
            <a:avLst/>
          </a:prstGeom>
          <a:noFill/>
          <a:ln w="9525">
            <a:noFill/>
            <a:miter lim="800000"/>
            <a:headEnd/>
            <a:tailEnd/>
          </a:ln>
        </p:spPr>
      </p:pic>
      <p:sp>
        <p:nvSpPr>
          <p:cNvPr id="8" name="Скругленный прямоугольник 7"/>
          <p:cNvSpPr/>
          <p:nvPr/>
        </p:nvSpPr>
        <p:spPr>
          <a:xfrm>
            <a:off x="214282" y="3500438"/>
            <a:ext cx="3071834" cy="3143272"/>
          </a:xfrm>
          <a:prstGeom prst="round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"Флоренский - это человек, которого никак нельзя однозначно охарактеризовать… Это фигура, хотя и вызывавшая и вызывающая сегодня споры, безусловно, огромного масштаба. А споры вызывали все - и Пушкин, и Леонардо да </a:t>
            </a:r>
            <a:r>
              <a:rPr lang="ru-RU" sz="1400" dirty="0" err="1" smtClean="0"/>
              <a:t>Винча</a:t>
            </a:r>
            <a:r>
              <a:rPr lang="ru-RU" sz="1400" dirty="0" smtClean="0"/>
              <a:t>. Тот, о ком не спорят, никому не интересен»</a:t>
            </a:r>
          </a:p>
          <a:p>
            <a:pPr algn="r"/>
            <a:r>
              <a:rPr lang="ru-RU" sz="1400" dirty="0" smtClean="0"/>
              <a:t> А. </a:t>
            </a:r>
            <a:r>
              <a:rPr lang="ru-RU" sz="1400" dirty="0" err="1" smtClean="0"/>
              <a:t>Мень</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strips(downLeft)">
                                      <p:cBhvr>
                                        <p:cTn id="20" dur="2000"/>
                                        <p:tgtEl>
                                          <p:spTgt spid="20485"/>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0481"/>
                                        </p:tgtEl>
                                        <p:attrNameLst>
                                          <p:attrName>style.visibility</p:attrName>
                                        </p:attrNameLst>
                                      </p:cBhvr>
                                      <p:to>
                                        <p:strVal val="visible"/>
                                      </p:to>
                                    </p:set>
                                    <p:animEffect transition="in" filter="strips(downLeft)">
                                      <p:cBhvr>
                                        <p:cTn id="23" dur="2000"/>
                                        <p:tgtEl>
                                          <p:spTgt spid="20481"/>
                                        </p:tgtEl>
                                      </p:cBhvr>
                                    </p:animEffect>
                                  </p:childTnLst>
                                </p:cTn>
                              </p:par>
                              <p:par>
                                <p:cTn id="24" presetID="18" presetClass="entr" presetSubtype="12"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strips(downLeft)">
                                      <p:cBhvr>
                                        <p:cTn id="26" dur="2000"/>
                                        <p:tgtEl>
                                          <p:spTgt spid="2048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0482"/>
                                        </p:tgtEl>
                                        <p:attrNameLst>
                                          <p:attrName>style.visibility</p:attrName>
                                        </p:attrNameLst>
                                      </p:cBhvr>
                                      <p:to>
                                        <p:strVal val="visible"/>
                                      </p:to>
                                    </p:set>
                                    <p:animEffect transition="in" filter="strips(downLeft)">
                                      <p:cBhvr>
                                        <p:cTn id="29" dur="2000"/>
                                        <p:tgtEl>
                                          <p:spTgt spid="2048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2000"/>
                                        <p:tgtEl>
                                          <p:spTgt spid="11"/>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481" grpId="0" animBg="1"/>
      <p:bldP spid="20482" grpId="0" animBg="1"/>
      <p:bldP spid="12" grpId="0" animBg="1"/>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7665100" y="4810864"/>
            <a:ext cx="1262043" cy="1949856"/>
          </a:xfrm>
          <a:prstGeom prst="rect">
            <a:avLst/>
          </a:prstGeom>
          <a:noFill/>
          <a:ln w="9525">
            <a:noFill/>
            <a:miter lim="800000"/>
            <a:headEnd/>
            <a:tailEnd/>
          </a:ln>
        </p:spPr>
      </p:pic>
      <p:sp>
        <p:nvSpPr>
          <p:cNvPr id="5" name="Rectangle 4"/>
          <p:cNvSpPr txBox="1">
            <a:spLocks noRot="1" noChangeArrowheads="1"/>
          </p:cNvSpPr>
          <p:nvPr/>
        </p:nvSpPr>
        <p:spPr>
          <a:xfrm>
            <a:off x="285720" y="142852"/>
            <a:ext cx="8643998" cy="428620"/>
          </a:xfrm>
          <a:prstGeom prst="rect">
            <a:avLst/>
          </a:prstGeom>
        </p:spPr>
        <p:style>
          <a:lnRef idx="3">
            <a:schemeClr val="lt1"/>
          </a:lnRef>
          <a:fillRef idx="1">
            <a:schemeClr val="accent1"/>
          </a:fillRef>
          <a:effectRef idx="1">
            <a:schemeClr val="accent1"/>
          </a:effectRef>
          <a:fontRef idx="minor">
            <a:schemeClr val="lt1"/>
          </a:fontRef>
        </p:style>
        <p:txBody>
          <a:bodyPr anchor="b">
            <a:normAutofit/>
          </a:bodyPr>
          <a:lstStyle/>
          <a:p>
            <a:pPr marL="342900" indent="-342900" algn="ctr" defTabSz="-13873163" eaLnBrk="0" hangingPunct="0">
              <a:defRPr/>
            </a:pPr>
            <a:r>
              <a:rPr lang="ru-RU" dirty="0" smtClean="0">
                <a:ln w="6350">
                  <a:solidFill>
                    <a:schemeClr val="accent1">
                      <a:shade val="43000"/>
                    </a:schemeClr>
                  </a:solidFill>
                </a:ln>
                <a:solidFill>
                  <a:schemeClr val="bg2">
                    <a:lumMod val="40000"/>
                    <a:lumOff val="60000"/>
                  </a:schemeClr>
                </a:solidFill>
                <a:effectLst>
                  <a:outerShdw blurRad="38100" dist="38100" dir="2700000" algn="tl">
                    <a:srgbClr val="000000"/>
                  </a:outerShdw>
                </a:effectLst>
                <a:latin typeface="+mj-lt"/>
                <a:ea typeface="+mj-ea"/>
                <a:cs typeface="+mj-cs"/>
                <a:hlinkClick r:id="rId4"/>
              </a:rPr>
              <a:t>Н. Бердяев</a:t>
            </a:r>
            <a:r>
              <a:rPr lang="ru-RU" dirty="0" smtClean="0">
                <a:ln w="6350">
                  <a:solidFill>
                    <a:schemeClr val="accent1">
                      <a:shade val="43000"/>
                    </a:schemeClr>
                  </a:solidFill>
                </a:ln>
                <a:solidFill>
                  <a:schemeClr val="bg2">
                    <a:lumMod val="40000"/>
                    <a:lumOff val="60000"/>
                  </a:schemeClr>
                </a:solidFill>
                <a:effectLst>
                  <a:outerShdw blurRad="38100" dist="38100" dir="2700000" algn="tl">
                    <a:srgbClr val="000000"/>
                  </a:outerShdw>
                </a:effectLst>
                <a:latin typeface="+mj-lt"/>
                <a:ea typeface="+mj-ea"/>
                <a:cs typeface="+mj-cs"/>
              </a:rPr>
              <a:t> – </a:t>
            </a:r>
            <a:r>
              <a:rPr lang="ru-RU" dirty="0">
                <a:ln w="6350">
                  <a:solidFill>
                    <a:schemeClr val="accent1">
                      <a:shade val="43000"/>
                    </a:schemeClr>
                  </a:solidFill>
                </a:ln>
                <a:solidFill>
                  <a:schemeClr val="bg2">
                    <a:lumMod val="40000"/>
                    <a:lumOff val="60000"/>
                  </a:schemeClr>
                </a:solidFill>
                <a:effectLst>
                  <a:outerShdw blurRad="38100" dist="38100" dir="2700000" algn="tl">
                    <a:srgbClr val="000000"/>
                  </a:outerShdw>
                </a:effectLst>
                <a:latin typeface="+mj-lt"/>
                <a:ea typeface="+mj-ea"/>
                <a:cs typeface="+mj-cs"/>
              </a:rPr>
              <a:t>русский религиозный философ - мистик</a:t>
            </a:r>
          </a:p>
        </p:txBody>
      </p:sp>
      <p:sp>
        <p:nvSpPr>
          <p:cNvPr id="6" name="Rectangle 6"/>
          <p:cNvSpPr txBox="1">
            <a:spLocks noChangeArrowheads="1"/>
          </p:cNvSpPr>
          <p:nvPr/>
        </p:nvSpPr>
        <p:spPr>
          <a:xfrm>
            <a:off x="5214942" y="714356"/>
            <a:ext cx="3714776" cy="1357322"/>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indent="-342900" defTabSz="-13873163" eaLnBrk="0" hangingPunct="0">
              <a:spcBef>
                <a:spcPct val="20000"/>
              </a:spcBef>
              <a:buClr>
                <a:schemeClr val="accent1"/>
              </a:buClr>
              <a:buSzPct val="80000"/>
              <a:defRPr/>
            </a:pPr>
            <a:r>
              <a:rPr lang="ru-RU" sz="2800" dirty="0">
                <a:latin typeface="+mn-lt"/>
              </a:rPr>
              <a:t>   </a:t>
            </a:r>
            <a:r>
              <a:rPr lang="ru-RU" dirty="0">
                <a:solidFill>
                  <a:schemeClr val="bg1"/>
                </a:solidFill>
              </a:rPr>
              <a:t>«Человек раб потому, что свобода трудна, рабство же легко</a:t>
            </a:r>
            <a:r>
              <a:rPr lang="ru-RU" dirty="0" smtClean="0">
                <a:solidFill>
                  <a:schemeClr val="bg1"/>
                </a:solidFill>
              </a:rPr>
              <a:t>» . </a:t>
            </a:r>
          </a:p>
          <a:p>
            <a:pPr marL="342900" indent="-342900" defTabSz="-13873163" eaLnBrk="0" hangingPunct="0">
              <a:spcBef>
                <a:spcPct val="20000"/>
              </a:spcBef>
              <a:buClr>
                <a:schemeClr val="accent1"/>
              </a:buClr>
              <a:buSzPct val="80000"/>
              <a:defRPr/>
            </a:pPr>
            <a:r>
              <a:rPr lang="ru-RU" dirty="0" smtClean="0">
                <a:solidFill>
                  <a:schemeClr val="bg1"/>
                </a:solidFill>
              </a:rPr>
              <a:t>                              Н. Бердяев</a:t>
            </a:r>
          </a:p>
          <a:p>
            <a:pPr marL="342900" indent="-342900" defTabSz="-13873163" eaLnBrk="0" hangingPunct="0">
              <a:spcBef>
                <a:spcPct val="20000"/>
              </a:spcBef>
              <a:buClr>
                <a:schemeClr val="accent1"/>
              </a:buClr>
              <a:buSzPct val="80000"/>
              <a:buFont typeface="Wingdings" pitchFamily="2" charset="2"/>
              <a:buNone/>
              <a:defRPr/>
            </a:pPr>
            <a:endParaRPr lang="ru-RU" dirty="0">
              <a:solidFill>
                <a:srgbClr val="FFFFCC"/>
              </a:solidFill>
            </a:endParaRPr>
          </a:p>
        </p:txBody>
      </p:sp>
      <p:pic>
        <p:nvPicPr>
          <p:cNvPr id="7" name="Picture 7" descr="Н"/>
          <p:cNvPicPr>
            <a:picLocks noChangeAspect="1" noChangeArrowheads="1"/>
          </p:cNvPicPr>
          <p:nvPr/>
        </p:nvPicPr>
        <p:blipFill>
          <a:blip r:embed="rId5"/>
          <a:srcRect/>
          <a:stretch>
            <a:fillRect/>
          </a:stretch>
        </p:blipFill>
        <p:spPr bwMode="auto">
          <a:xfrm>
            <a:off x="2643174" y="714356"/>
            <a:ext cx="2168968" cy="3014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Прямоугольник 7"/>
          <p:cNvSpPr/>
          <p:nvPr/>
        </p:nvSpPr>
        <p:spPr>
          <a:xfrm>
            <a:off x="285720" y="785794"/>
            <a:ext cx="2071702" cy="41857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latin typeface="Times New Roman" pitchFamily="18" charset="0"/>
                <a:cs typeface="Times New Roman" pitchFamily="18" charset="0"/>
              </a:rPr>
              <a:t>Центральной темой философии Н.Бердяева является человек, человек свободный, творческий, а таким он является лишь в свете божественного «ничто». Бог сотворил мир из ничто. Бог свободен. И человек свободен. Бог помогает человеку стать добрым, но он не в состоянии контролировать ничто, принцип свободы. В своей подлинной свободе человек божественен. Бог и человек есть дух…</a:t>
            </a:r>
            <a:endParaRPr lang="ru-RU" sz="1400" dirty="0">
              <a:latin typeface="Times New Roman" pitchFamily="18" charset="0"/>
              <a:cs typeface="Times New Roman" pitchFamily="18" charset="0"/>
            </a:endParaRPr>
          </a:p>
        </p:txBody>
      </p:sp>
      <p:pic>
        <p:nvPicPr>
          <p:cNvPr id="21508" name="Picture 5"/>
          <p:cNvPicPr>
            <a:picLocks noChangeAspect="1" noChangeArrowheads="1"/>
          </p:cNvPicPr>
          <p:nvPr/>
        </p:nvPicPr>
        <p:blipFill>
          <a:blip r:embed="rId6"/>
          <a:srcRect/>
          <a:stretch>
            <a:fillRect/>
          </a:stretch>
        </p:blipFill>
        <p:spPr bwMode="auto">
          <a:xfrm>
            <a:off x="3643306" y="4786322"/>
            <a:ext cx="1119182" cy="1947377"/>
          </a:xfrm>
          <a:prstGeom prst="rect">
            <a:avLst/>
          </a:prstGeom>
          <a:noFill/>
          <a:ln w="9525">
            <a:noFill/>
            <a:miter lim="800000"/>
            <a:headEnd/>
            <a:tailEnd/>
          </a:ln>
        </p:spPr>
      </p:pic>
      <p:sp>
        <p:nvSpPr>
          <p:cNvPr id="15361" name="Rectangle 1"/>
          <p:cNvSpPr>
            <a:spLocks noChangeArrowheads="1"/>
          </p:cNvSpPr>
          <p:nvPr/>
        </p:nvSpPr>
        <p:spPr bwMode="auto">
          <a:xfrm>
            <a:off x="2571736" y="3714752"/>
            <a:ext cx="1928826" cy="123110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Бердяев, Н. А. Судьба России : [сочинения] / Николай Бердяев.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Эксмо</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Харьков : Фолио, 2004. – 733 с. – (Антология мысли).</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 name="Прямоугольник 9"/>
          <p:cNvSpPr/>
          <p:nvPr/>
        </p:nvSpPr>
        <p:spPr>
          <a:xfrm>
            <a:off x="285720" y="5072074"/>
            <a:ext cx="3286148"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Times New Roman" pitchFamily="18" charset="0"/>
                <a:cs typeface="Times New Roman" pitchFamily="18" charset="0"/>
              </a:rPr>
              <a:t>В сборник вошли философско-публицистические эссе, в которых автор глубоко и самокритично рассматривает особенности характера, душевный тип и духовность русского народа, его традиции и место  в мировой истории. </a:t>
            </a:r>
            <a:endParaRPr lang="ru-RU" sz="1400" dirty="0">
              <a:latin typeface="Times New Roman" pitchFamily="18" charset="0"/>
              <a:cs typeface="Times New Roman" pitchFamily="18" charset="0"/>
            </a:endParaRPr>
          </a:p>
        </p:txBody>
      </p:sp>
      <p:sp>
        <p:nvSpPr>
          <p:cNvPr id="12" name="Прямоугольник 11"/>
          <p:cNvSpPr/>
          <p:nvPr/>
        </p:nvSpPr>
        <p:spPr>
          <a:xfrm>
            <a:off x="6858016" y="2143116"/>
            <a:ext cx="2071702"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Times New Roman" pitchFamily="18" charset="0"/>
                <a:cs typeface="Times New Roman" pitchFamily="18" charset="0"/>
              </a:rPr>
              <a:t>В книги включены избранные сочинения  объединенные  философией свободного духа автора, через которую раскрывается смысл человеческого бытия. Проясняются сложные отношения человека с самим собой, с обществом, с миром и богом. </a:t>
            </a:r>
            <a:endParaRPr lang="ru-RU" sz="1400" dirty="0">
              <a:latin typeface="Times New Roman" pitchFamily="18" charset="0"/>
              <a:cs typeface="Times New Roman" pitchFamily="18" charset="0"/>
            </a:endParaRPr>
          </a:p>
        </p:txBody>
      </p:sp>
      <p:sp>
        <p:nvSpPr>
          <p:cNvPr id="15363" name="Rectangle 3"/>
          <p:cNvSpPr>
            <a:spLocks noChangeArrowheads="1"/>
          </p:cNvSpPr>
          <p:nvPr/>
        </p:nvSpPr>
        <p:spPr bwMode="auto">
          <a:xfrm>
            <a:off x="5143504" y="5500702"/>
            <a:ext cx="235742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Бердяев, Н. А. Самопознание / Николай Бердяев ; [вступ. ст. Р.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Гальцевой</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2004. – 329 с. : ил., фото. – (Мой 20 век).</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21507" name="Picture 4"/>
          <p:cNvPicPr>
            <a:picLocks noChangeAspect="1" noChangeArrowheads="1"/>
          </p:cNvPicPr>
          <p:nvPr/>
        </p:nvPicPr>
        <p:blipFill>
          <a:blip r:embed="rId7"/>
          <a:srcRect t="3846" r="3449"/>
          <a:stretch>
            <a:fillRect/>
          </a:stretch>
        </p:blipFill>
        <p:spPr bwMode="auto">
          <a:xfrm rot="21036788">
            <a:off x="4423282" y="2878965"/>
            <a:ext cx="1285884" cy="1785950"/>
          </a:xfrm>
          <a:prstGeom prst="rect">
            <a:avLst/>
          </a:prstGeom>
          <a:noFill/>
          <a:ln w="9525">
            <a:noFill/>
            <a:miter lim="800000"/>
            <a:headEnd/>
            <a:tailEnd/>
          </a:ln>
        </p:spPr>
      </p:pic>
      <p:sp>
        <p:nvSpPr>
          <p:cNvPr id="15362" name="Rectangle 2"/>
          <p:cNvSpPr>
            <a:spLocks noChangeArrowheads="1"/>
          </p:cNvSpPr>
          <p:nvPr/>
        </p:nvSpPr>
        <p:spPr bwMode="auto">
          <a:xfrm>
            <a:off x="5572132" y="2214554"/>
            <a:ext cx="1214446" cy="30469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Бердяев, Н. А. О человеке, его свободе и духовности : избранные труды / Николай Бердяев. – М. : Флинта : Московский психолого-социальный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ин-т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1999. – 310 с. – (Духовное единение).</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2000"/>
                                        <p:tgtEl>
                                          <p:spTgt spid="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2000"/>
                                        <p:tgtEl>
                                          <p:spTgt spid="6"/>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20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Horizontal)">
                                      <p:cBhvr>
                                        <p:cTn id="16" dur="2000"/>
                                        <p:tgtEl>
                                          <p:spTgt spid="7"/>
                                        </p:tgtEl>
                                      </p:cBhvr>
                                    </p:animEffect>
                                  </p:childTnLst>
                                </p:cTn>
                              </p:par>
                            </p:childTnLst>
                          </p:cTn>
                        </p:par>
                        <p:par>
                          <p:cTn id="17" fill="hold">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5361"/>
                                        </p:tgtEl>
                                        <p:attrNameLst>
                                          <p:attrName>style.visibility</p:attrName>
                                        </p:attrNameLst>
                                      </p:cBhvr>
                                      <p:to>
                                        <p:strVal val="visible"/>
                                      </p:to>
                                    </p:set>
                                    <p:animEffect transition="in" filter="strips(downLeft)">
                                      <p:cBhvr>
                                        <p:cTn id="20" dur="2000"/>
                                        <p:tgtEl>
                                          <p:spTgt spid="15361"/>
                                        </p:tgtEl>
                                      </p:cBhvr>
                                    </p:animEffect>
                                  </p:childTnLst>
                                </p:cTn>
                              </p:par>
                              <p:par>
                                <p:cTn id="21" presetID="18" presetClass="entr" presetSubtype="12"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strips(downLeft)">
                                      <p:cBhvr>
                                        <p:cTn id="23" dur="2000"/>
                                        <p:tgtEl>
                                          <p:spTgt spid="2150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20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21507"/>
                                        </p:tgtEl>
                                        <p:attrNameLst>
                                          <p:attrName>style.visibility</p:attrName>
                                        </p:attrNameLst>
                                      </p:cBhvr>
                                      <p:to>
                                        <p:strVal val="visible"/>
                                      </p:to>
                                    </p:set>
                                    <p:animEffect transition="in" filter="strips(downLeft)">
                                      <p:cBhvr>
                                        <p:cTn id="29" dur="2000"/>
                                        <p:tgtEl>
                                          <p:spTgt spid="21507"/>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strips(downLeft)">
                                      <p:cBhvr>
                                        <p:cTn id="32" dur="2000"/>
                                        <p:tgtEl>
                                          <p:spTgt spid="1536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5363"/>
                                        </p:tgtEl>
                                        <p:attrNameLst>
                                          <p:attrName>style.visibility</p:attrName>
                                        </p:attrNameLst>
                                      </p:cBhvr>
                                      <p:to>
                                        <p:strVal val="visible"/>
                                      </p:to>
                                    </p:set>
                                    <p:animEffect transition="in" filter="strips(downLeft)">
                                      <p:cBhvr>
                                        <p:cTn id="35" dur="2000"/>
                                        <p:tgtEl>
                                          <p:spTgt spid="15363"/>
                                        </p:tgtEl>
                                      </p:cBhvr>
                                    </p:animEffect>
                                  </p:childTnLst>
                                </p:cTn>
                              </p:par>
                              <p:par>
                                <p:cTn id="36" presetID="18" presetClass="entr" presetSubtype="12" fill="hold" nodeType="withEffect">
                                  <p:stCondLst>
                                    <p:cond delay="0"/>
                                  </p:stCondLst>
                                  <p:childTnLst>
                                    <p:set>
                                      <p:cBhvr>
                                        <p:cTn id="37" dur="1" fill="hold">
                                          <p:stCondLst>
                                            <p:cond delay="0"/>
                                          </p:stCondLst>
                                        </p:cTn>
                                        <p:tgtEl>
                                          <p:spTgt spid="21506"/>
                                        </p:tgtEl>
                                        <p:attrNameLst>
                                          <p:attrName>style.visibility</p:attrName>
                                        </p:attrNameLst>
                                      </p:cBhvr>
                                      <p:to>
                                        <p:strVal val="visible"/>
                                      </p:to>
                                    </p:set>
                                    <p:animEffect transition="in" filter="strips(downLeft)">
                                      <p:cBhvr>
                                        <p:cTn id="38" dur="2000"/>
                                        <p:tgtEl>
                                          <p:spTgt spid="2150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Left)">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361" grpId="0" animBg="1"/>
      <p:bldP spid="10" grpId="0" animBg="1"/>
      <p:bldP spid="12" grpId="0" animBg="1"/>
      <p:bldP spid="15363" grpId="0" animBg="1"/>
      <p:bldP spid="153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928802"/>
            <a:ext cx="8062912" cy="1960585"/>
          </a:xfrm>
          <a:gradFill flip="none"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50000" r="50000" b="50000"/>
            </a:path>
            <a:tileRect/>
          </a:gradFill>
          <a:ln w="762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smtClean="0"/>
              <a:t>Раздел </a:t>
            </a:r>
            <a:r>
              <a:rPr lang="en-US" dirty="0" smtClean="0"/>
              <a:t>II</a:t>
            </a:r>
            <a:r>
              <a:rPr lang="ru-RU" dirty="0" smtClean="0"/>
              <a:t>:</a:t>
            </a:r>
            <a:br>
              <a:rPr lang="ru-RU" dirty="0" smtClean="0"/>
            </a:br>
            <a:r>
              <a:rPr lang="ru-RU" dirty="0" smtClean="0"/>
              <a:t>Мыслители с открытым сознанием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descr="http://s.bookmix.ru/books/4/2/7/Ispoved_7427.jpg"/>
          <p:cNvPicPr>
            <a:picLocks noChangeAspect="1" noChangeArrowheads="1"/>
          </p:cNvPicPr>
          <p:nvPr/>
        </p:nvPicPr>
        <p:blipFill>
          <a:blip r:embed="rId3"/>
          <a:srcRect/>
          <a:stretch>
            <a:fillRect/>
          </a:stretch>
        </p:blipFill>
        <p:spPr bwMode="auto">
          <a:xfrm>
            <a:off x="214282" y="1714488"/>
            <a:ext cx="976331" cy="1474260"/>
          </a:xfrm>
          <a:prstGeom prst="rect">
            <a:avLst/>
          </a:prstGeom>
          <a:noFill/>
          <a:ln w="9525">
            <a:noFill/>
            <a:miter lim="800000"/>
            <a:headEnd/>
            <a:tailEnd/>
          </a:ln>
        </p:spPr>
      </p:pic>
      <p:pic>
        <p:nvPicPr>
          <p:cNvPr id="22531" name="Picture 16" descr="Толстой портрет Репина"/>
          <p:cNvPicPr>
            <a:picLocks noChangeAspect="1" noChangeArrowheads="1"/>
          </p:cNvPicPr>
          <p:nvPr/>
        </p:nvPicPr>
        <p:blipFill>
          <a:blip r:embed="rId4" cstate="print"/>
          <a:srcRect/>
          <a:stretch>
            <a:fillRect/>
          </a:stretch>
        </p:blipFill>
        <p:spPr bwMode="auto">
          <a:xfrm>
            <a:off x="3500430" y="1214422"/>
            <a:ext cx="1871396" cy="2674928"/>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2" name="Picture 2" descr="http://www.wwww4.com/w4404/936.jpg"/>
          <p:cNvPicPr>
            <a:picLocks noChangeAspect="1" noChangeArrowheads="1"/>
          </p:cNvPicPr>
          <p:nvPr/>
        </p:nvPicPr>
        <p:blipFill>
          <a:blip r:embed="rId5"/>
          <a:srcRect/>
          <a:stretch>
            <a:fillRect/>
          </a:stretch>
        </p:blipFill>
        <p:spPr bwMode="auto">
          <a:xfrm>
            <a:off x="5857884" y="3714752"/>
            <a:ext cx="1084350" cy="1581144"/>
          </a:xfrm>
          <a:prstGeom prst="rect">
            <a:avLst/>
          </a:prstGeom>
          <a:noFill/>
          <a:ln w="9525">
            <a:noFill/>
            <a:miter lim="800000"/>
            <a:headEnd/>
            <a:tailEnd/>
          </a:ln>
        </p:spPr>
      </p:pic>
      <p:pic>
        <p:nvPicPr>
          <p:cNvPr id="22533" name="Picture 4" descr="http://larson86.narod.ru/knigi/868.JPG"/>
          <p:cNvPicPr>
            <a:picLocks noChangeAspect="1" noChangeArrowheads="1"/>
          </p:cNvPicPr>
          <p:nvPr/>
        </p:nvPicPr>
        <p:blipFill>
          <a:blip r:embed="rId6" cstate="print"/>
          <a:srcRect/>
          <a:stretch>
            <a:fillRect/>
          </a:stretch>
        </p:blipFill>
        <p:spPr bwMode="auto">
          <a:xfrm>
            <a:off x="2643174" y="3786190"/>
            <a:ext cx="952496" cy="1530939"/>
          </a:xfrm>
          <a:prstGeom prst="rect">
            <a:avLst/>
          </a:prstGeom>
          <a:noFill/>
          <a:ln w="9525">
            <a:noFill/>
            <a:miter lim="800000"/>
            <a:headEnd/>
            <a:tailEnd/>
          </a:ln>
        </p:spPr>
      </p:pic>
      <p:sp>
        <p:nvSpPr>
          <p:cNvPr id="22536" name="AutoShape 9" descr="http://dvd66.ru/pictures/10821d.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9" name="Rectangle 13"/>
          <p:cNvSpPr txBox="1">
            <a:spLocks noChangeArrowheads="1"/>
          </p:cNvSpPr>
          <p:nvPr/>
        </p:nvSpPr>
        <p:spPr>
          <a:xfrm>
            <a:off x="285720" y="142852"/>
            <a:ext cx="8643998" cy="71437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marR="0" lvl="0" indent="-342900" algn="ctr" defTabSz="-13873163" rtl="0" eaLnBrk="0" fontAlgn="base" latinLnBrk="0" hangingPunct="0">
              <a:lnSpc>
                <a:spcPct val="100000"/>
              </a:lnSpc>
              <a:spcBef>
                <a:spcPct val="20000"/>
              </a:spcBef>
              <a:spcAft>
                <a:spcPct val="0"/>
              </a:spcAft>
              <a:buClr>
                <a:schemeClr val="accent1"/>
              </a:buClr>
              <a:buSzPct val="80000"/>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hlinkClick r:id="rId7"/>
              </a:rPr>
              <a:t>Л.Н. Толстой</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  – великий русский писатель</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Прямоугольник 11"/>
          <p:cNvSpPr/>
          <p:nvPr/>
        </p:nvSpPr>
        <p:spPr>
          <a:xfrm>
            <a:off x="285720" y="857232"/>
            <a:ext cx="864399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t>«Тот, кто хоть раз испытал радость отплатить добром за зло, тот никогда уже не пропустит случая получить эту радость»</a:t>
            </a:r>
            <a:r>
              <a:rPr lang="en-US" sz="1400" dirty="0" smtClean="0"/>
              <a:t>. </a:t>
            </a:r>
            <a:r>
              <a:rPr lang="ru-RU" sz="1400" dirty="0" smtClean="0"/>
              <a:t>Л.Н.Толстой</a:t>
            </a:r>
            <a:endParaRPr lang="ru-RU" sz="1400" dirty="0"/>
          </a:p>
        </p:txBody>
      </p:sp>
      <p:sp>
        <p:nvSpPr>
          <p:cNvPr id="14" name="Скругленный прямоугольник 13"/>
          <p:cNvSpPr/>
          <p:nvPr/>
        </p:nvSpPr>
        <p:spPr>
          <a:xfrm>
            <a:off x="5357818" y="1285860"/>
            <a:ext cx="3571900" cy="24288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dirty="0" smtClean="0">
                <a:solidFill>
                  <a:schemeClr val="bg1"/>
                </a:solidFill>
                <a:latin typeface="Arial" pitchFamily="34" charset="0"/>
                <a:ea typeface="Times New Roman" pitchFamily="18" charset="0"/>
                <a:cs typeface="Arial" pitchFamily="34" charset="0"/>
              </a:rPr>
              <a:t>Центральными  в  религиозно-философском учении </a:t>
            </a:r>
          </a:p>
          <a:p>
            <a:pPr lvl="0"/>
            <a:r>
              <a:rPr lang="ru-RU" sz="1400" dirty="0" smtClean="0">
                <a:solidFill>
                  <a:schemeClr val="bg1"/>
                </a:solidFill>
                <a:latin typeface="Arial" pitchFamily="34" charset="0"/>
                <a:ea typeface="Times New Roman" pitchFamily="18" charset="0"/>
                <a:cs typeface="Arial" pitchFamily="34" charset="0"/>
              </a:rPr>
              <a:t>Л.Н. Толстого   поставлены  идеи любви и непротивления злу насилием.  Он называет  их    «истинной  основой жизни человека и всего мира», специфическим  человеческим  </a:t>
            </a:r>
          </a:p>
          <a:p>
            <a:pPr lvl="0"/>
            <a:r>
              <a:rPr lang="ru-RU" sz="1400" dirty="0" smtClean="0">
                <a:solidFill>
                  <a:schemeClr val="bg1"/>
                </a:solidFill>
                <a:latin typeface="Arial" pitchFamily="34" charset="0"/>
                <a:ea typeface="Times New Roman" pitchFamily="18" charset="0"/>
                <a:cs typeface="Arial" pitchFamily="34" charset="0"/>
              </a:rPr>
              <a:t>свойством, поднимающим  его над миром животных и соединяющим  его с Богом, с  истиной.</a:t>
            </a:r>
            <a:endParaRPr lang="ru-RU" sz="1400" dirty="0" smtClean="0">
              <a:solidFill>
                <a:schemeClr val="bg1"/>
              </a:solidFill>
              <a:latin typeface="Arial" pitchFamily="34" charset="0"/>
              <a:cs typeface="Arial" pitchFamily="34" charset="0"/>
            </a:endParaRPr>
          </a:p>
        </p:txBody>
      </p:sp>
      <p:sp>
        <p:nvSpPr>
          <p:cNvPr id="14338" name="Rectangle 2"/>
          <p:cNvSpPr>
            <a:spLocks noChangeArrowheads="1"/>
          </p:cNvSpPr>
          <p:nvPr/>
        </p:nvSpPr>
        <p:spPr bwMode="auto">
          <a:xfrm>
            <a:off x="1214414" y="1500174"/>
            <a:ext cx="2214578"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tabLst>
                <a:tab pos="457200" algn="l"/>
              </a:tabLst>
            </a:pPr>
            <a:r>
              <a:rPr lang="ru-RU" sz="1200" dirty="0" smtClean="0">
                <a:solidFill>
                  <a:schemeClr val="bg1"/>
                </a:solidFill>
                <a:latin typeface="Times New Roman" pitchFamily="18" charset="0"/>
                <a:ea typeface="Times New Roman" pitchFamily="18" charset="0"/>
                <a:cs typeface="Times New Roman" pitchFamily="18" charset="0"/>
              </a:rPr>
              <a:t>Толстой Л. Н. Исповедь : вступление к критике догматического богословия и исследованию христианского учения / Лев Толстой – М. : </a:t>
            </a:r>
            <a:r>
              <a:rPr lang="ru-RU" sz="1200" dirty="0" err="1" smtClean="0">
                <a:solidFill>
                  <a:schemeClr val="bg1"/>
                </a:solidFill>
                <a:latin typeface="Times New Roman" pitchFamily="18" charset="0"/>
                <a:ea typeface="Times New Roman" pitchFamily="18" charset="0"/>
                <a:cs typeface="Times New Roman" pitchFamily="18" charset="0"/>
              </a:rPr>
              <a:t>Об-ва</a:t>
            </a:r>
            <a:r>
              <a:rPr lang="ru-RU" sz="1200" dirty="0" smtClean="0">
                <a:solidFill>
                  <a:schemeClr val="bg1"/>
                </a:solidFill>
                <a:latin typeface="Times New Roman" pitchFamily="18" charset="0"/>
                <a:ea typeface="Times New Roman" pitchFamily="18" charset="0"/>
                <a:cs typeface="Times New Roman" pitchFamily="18" charset="0"/>
              </a:rPr>
              <a:t> Истинной Свободы в память Л. Н. Толстого, 1919. – 72 с. – (Издания Трудовой Общины-Коммуны “Трезвая жизнь”).</a:t>
            </a:r>
            <a:endParaRPr lang="ru-RU" sz="1200" dirty="0" smtClean="0">
              <a:solidFill>
                <a:schemeClr val="bg1"/>
              </a:solidFill>
              <a:latin typeface="Times New Roman" pitchFamily="18" charset="0"/>
              <a:cs typeface="Times New Roman" pitchFamily="18" charset="0"/>
            </a:endParaRPr>
          </a:p>
        </p:txBody>
      </p:sp>
      <p:sp>
        <p:nvSpPr>
          <p:cNvPr id="18" name="Прямоугольник 17"/>
          <p:cNvSpPr/>
          <p:nvPr/>
        </p:nvSpPr>
        <p:spPr>
          <a:xfrm>
            <a:off x="214282" y="3571876"/>
            <a:ext cx="2357454" cy="310854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В настоящее издание вошли два важнейших религиозно-философских труда Л.Н.Толстого – «Исповедь» и «О жизни». Л.Н. Толстой воссоздавал подспудный процесс, в течение нескольких десятилетий происходивший в его духовной жизни. "Исповедь" - первое произведение на этом пути, "О жизни" - книга подведения итогов</a:t>
            </a:r>
            <a:endParaRPr lang="ru-RU" sz="1400" dirty="0">
              <a:latin typeface="Times New Roman" pitchFamily="18" charset="0"/>
              <a:cs typeface="Times New Roman" pitchFamily="18" charset="0"/>
            </a:endParaRPr>
          </a:p>
        </p:txBody>
      </p:sp>
      <p:sp>
        <p:nvSpPr>
          <p:cNvPr id="14339" name="Rectangle 3"/>
          <p:cNvSpPr>
            <a:spLocks noChangeArrowheads="1"/>
          </p:cNvSpPr>
          <p:nvPr/>
        </p:nvSpPr>
        <p:spPr bwMode="auto">
          <a:xfrm>
            <a:off x="3714744" y="3857628"/>
            <a:ext cx="2071702"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Толстой Л. Н. Смерть Ивана Ильича : повести и рассказы / Лев Толстой ; [сост., вступ. ст. и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коммент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Э. Бабаева]. – Л.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Худож</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лит., 1983. – 302 с. – (Классики и современники. Рус.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классич</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лит.).</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 name="Прямоугольник 19"/>
          <p:cNvSpPr/>
          <p:nvPr/>
        </p:nvSpPr>
        <p:spPr>
          <a:xfrm>
            <a:off x="3143240" y="6072206"/>
            <a:ext cx="3929058" cy="646331"/>
          </a:xfrm>
          <a:prstGeom prst="rect">
            <a:avLst/>
          </a:prstGeom>
        </p:spPr>
        <p:txBody>
          <a:bodyPr wrap="square">
            <a:spAutoFit/>
          </a:bodyPr>
          <a:lstStyle/>
          <a:p>
            <a:r>
              <a:rPr lang="ru-RU" dirty="0" smtClean="0"/>
              <a:t/>
            </a:r>
            <a:br>
              <a:rPr lang="ru-RU" dirty="0" smtClean="0"/>
            </a:br>
            <a:endParaRPr lang="ru-RU" dirty="0"/>
          </a:p>
        </p:txBody>
      </p:sp>
      <p:sp>
        <p:nvSpPr>
          <p:cNvPr id="21" name="Прямоугольник 20"/>
          <p:cNvSpPr/>
          <p:nvPr/>
        </p:nvSpPr>
        <p:spPr>
          <a:xfrm>
            <a:off x="2643174" y="5500702"/>
            <a:ext cx="2928958" cy="116955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Автор рассматривает смерть изнутри; на образе Ивана Ильича, которому поставили смертельный диагноз, мы наблюдаем изменение человеческой сущности.</a:t>
            </a:r>
          </a:p>
        </p:txBody>
      </p:sp>
      <p:sp>
        <p:nvSpPr>
          <p:cNvPr id="22" name="Прямоугольник 21"/>
          <p:cNvSpPr/>
          <p:nvPr/>
        </p:nvSpPr>
        <p:spPr>
          <a:xfrm>
            <a:off x="5643570" y="5294028"/>
            <a:ext cx="3214710" cy="138499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Книга посвящена сюжету, особенно занимавшему Толстого в поздние годы. Сюжет этот относится к взаимоотношению чувственности и жизни, чувственности и знания, чувственности и искусства. </a:t>
            </a:r>
            <a:endParaRPr lang="ru-RU" sz="1400" dirty="0">
              <a:latin typeface="Times New Roman" pitchFamily="18" charset="0"/>
              <a:cs typeface="Times New Roman" pitchFamily="18" charset="0"/>
            </a:endParaRPr>
          </a:p>
        </p:txBody>
      </p:sp>
      <p:sp>
        <p:nvSpPr>
          <p:cNvPr id="14340" name="Rectangle 4"/>
          <p:cNvSpPr>
            <a:spLocks noChangeArrowheads="1"/>
          </p:cNvSpPr>
          <p:nvPr/>
        </p:nvSpPr>
        <p:spPr bwMode="auto">
          <a:xfrm>
            <a:off x="7000892" y="3857628"/>
            <a:ext cx="1859149"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Толстой Л. Н.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Крейцерова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соната / Лев Толстой ; [сост. и вступ. статьи В. Б. Ремизова]. – М. : Изд. Дом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ПоРог</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2010. – 354 с.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ил.,фото</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wedge">
                                      <p:cBhvr>
                                        <p:cTn id="13" dur="2000"/>
                                        <p:tgtEl>
                                          <p:spTgt spid="2253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strips(downLeft)">
                                      <p:cBhvr>
                                        <p:cTn id="20" dur="2000"/>
                                        <p:tgtEl>
                                          <p:spTgt spid="2253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strips(downLeft)">
                                      <p:cBhvr>
                                        <p:cTn id="23" dur="2000"/>
                                        <p:tgtEl>
                                          <p:spTgt spid="1433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2000"/>
                                        <p:tgtEl>
                                          <p:spTgt spid="18"/>
                                        </p:tgtEl>
                                      </p:cBhvr>
                                    </p:animEffect>
                                  </p:childTnLst>
                                </p:cTn>
                              </p:par>
                              <p:par>
                                <p:cTn id="27" presetID="18" presetClass="entr" presetSubtype="12" fill="hold" nodeType="withEffect">
                                  <p:stCondLst>
                                    <p:cond delay="0"/>
                                  </p:stCondLst>
                                  <p:childTnLst>
                                    <p:set>
                                      <p:cBhvr>
                                        <p:cTn id="28" dur="1" fill="hold">
                                          <p:stCondLst>
                                            <p:cond delay="0"/>
                                          </p:stCondLst>
                                        </p:cTn>
                                        <p:tgtEl>
                                          <p:spTgt spid="22533"/>
                                        </p:tgtEl>
                                        <p:attrNameLst>
                                          <p:attrName>style.visibility</p:attrName>
                                        </p:attrNameLst>
                                      </p:cBhvr>
                                      <p:to>
                                        <p:strVal val="visible"/>
                                      </p:to>
                                    </p:set>
                                    <p:animEffect transition="in" filter="strips(downLeft)">
                                      <p:cBhvr>
                                        <p:cTn id="29" dur="2000"/>
                                        <p:tgtEl>
                                          <p:spTgt spid="2253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strips(downLeft)">
                                      <p:cBhvr>
                                        <p:cTn id="32" dur="2000"/>
                                        <p:tgtEl>
                                          <p:spTgt spid="1433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Left)">
                                      <p:cBhvr>
                                        <p:cTn id="35" dur="2000"/>
                                        <p:tgtEl>
                                          <p:spTgt spid="2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Left)">
                                      <p:cBhvr>
                                        <p:cTn id="38" dur="2000"/>
                                        <p:tgtEl>
                                          <p:spTgt spid="22"/>
                                        </p:tgtEl>
                                      </p:cBhvr>
                                    </p:animEffect>
                                  </p:childTnLst>
                                </p:cTn>
                              </p:par>
                              <p:par>
                                <p:cTn id="39" presetID="18" presetClass="entr" presetSubtype="12" fill="hold" nodeType="withEffect">
                                  <p:stCondLst>
                                    <p:cond delay="0"/>
                                  </p:stCondLst>
                                  <p:childTnLst>
                                    <p:set>
                                      <p:cBhvr>
                                        <p:cTn id="40" dur="1" fill="hold">
                                          <p:stCondLst>
                                            <p:cond delay="0"/>
                                          </p:stCondLst>
                                        </p:cTn>
                                        <p:tgtEl>
                                          <p:spTgt spid="22532"/>
                                        </p:tgtEl>
                                        <p:attrNameLst>
                                          <p:attrName>style.visibility</p:attrName>
                                        </p:attrNameLst>
                                      </p:cBhvr>
                                      <p:to>
                                        <p:strVal val="visible"/>
                                      </p:to>
                                    </p:set>
                                    <p:animEffect transition="in" filter="strips(downLeft)">
                                      <p:cBhvr>
                                        <p:cTn id="41" dur="2000"/>
                                        <p:tgtEl>
                                          <p:spTgt spid="22532"/>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4340"/>
                                        </p:tgtEl>
                                        <p:attrNameLst>
                                          <p:attrName>style.visibility</p:attrName>
                                        </p:attrNameLst>
                                      </p:cBhvr>
                                      <p:to>
                                        <p:strVal val="visible"/>
                                      </p:to>
                                    </p:set>
                                    <p:animEffect transition="in" filter="strips(downLeft)">
                                      <p:cBhvr>
                                        <p:cTn id="44"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4338" grpId="0" animBg="1"/>
      <p:bldP spid="18" grpId="0" animBg="1"/>
      <p:bldP spid="14339" grpId="0" animBg="1"/>
      <p:bldP spid="21" grpId="0" animBg="1"/>
      <p:bldP spid="22" grpId="0" animBg="1"/>
      <p:bldP spid="143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txBox="1">
            <a:spLocks noChangeArrowheads="1"/>
          </p:cNvSpPr>
          <p:nvPr/>
        </p:nvSpPr>
        <p:spPr>
          <a:xfrm>
            <a:off x="357158" y="142852"/>
            <a:ext cx="8572560" cy="1008062"/>
          </a:xfrm>
          <a:prstGeom prst="rect">
            <a:avLst/>
          </a:prstGeom>
        </p:spPr>
        <p:style>
          <a:lnRef idx="2">
            <a:schemeClr val="accent1"/>
          </a:lnRef>
          <a:fillRef idx="1">
            <a:schemeClr val="lt1"/>
          </a:fillRef>
          <a:effectRef idx="0">
            <a:schemeClr val="accent1"/>
          </a:effectRef>
          <a:fontRef idx="minor">
            <a:schemeClr val="dk1"/>
          </a:fontRef>
        </p:style>
        <p:txBody>
          <a:bodyPr/>
          <a:lstStyle/>
          <a:p>
            <a:pPr marL="342900" indent="-342900" algn="ctr" defTabSz="-13873163" eaLnBrk="0" hangingPunct="0">
              <a:spcBef>
                <a:spcPct val="20000"/>
              </a:spcBef>
              <a:buClr>
                <a:schemeClr val="accent1"/>
              </a:buClr>
              <a:buSzPct val="80000"/>
              <a:buFont typeface="Wingdings" pitchFamily="2" charset="2"/>
              <a:buNone/>
              <a:defRPr/>
            </a:pPr>
            <a:r>
              <a:rPr lang="ru-RU" sz="2400" b="1" dirty="0">
                <a:latin typeface="+mn-lt"/>
              </a:rPr>
              <a:t>   </a:t>
            </a:r>
            <a:r>
              <a:rPr lang="ru-RU" b="1" dirty="0" smtClean="0">
                <a:latin typeface="+mn-lt"/>
                <a:hlinkClick r:id="rId3"/>
              </a:rPr>
              <a:t>А.Эйнштейн</a:t>
            </a:r>
            <a:r>
              <a:rPr lang="ru-RU" b="1" dirty="0" smtClean="0">
                <a:latin typeface="+mn-lt"/>
              </a:rPr>
              <a:t> </a:t>
            </a:r>
            <a:r>
              <a:rPr lang="ru-RU" dirty="0">
                <a:latin typeface="+mn-lt"/>
              </a:rPr>
              <a:t>– физик, создатель теории относительности, </a:t>
            </a:r>
            <a:endParaRPr lang="ru-RU" dirty="0" smtClean="0">
              <a:latin typeface="+mn-lt"/>
            </a:endParaRPr>
          </a:p>
          <a:p>
            <a:pPr marL="342900" indent="-342900" algn="ctr" defTabSz="-13873163" eaLnBrk="0" hangingPunct="0">
              <a:spcBef>
                <a:spcPct val="20000"/>
              </a:spcBef>
              <a:buClr>
                <a:schemeClr val="accent1"/>
              </a:buClr>
              <a:buSzPct val="80000"/>
              <a:buFont typeface="Wingdings" pitchFamily="2" charset="2"/>
              <a:buNone/>
              <a:defRPr/>
            </a:pPr>
            <a:r>
              <a:rPr lang="ru-RU" dirty="0" smtClean="0">
                <a:latin typeface="+mn-lt"/>
              </a:rPr>
              <a:t>лауреат </a:t>
            </a:r>
            <a:r>
              <a:rPr lang="ru-RU" dirty="0">
                <a:latin typeface="+mn-lt"/>
              </a:rPr>
              <a:t>Нобелевской премии </a:t>
            </a:r>
          </a:p>
        </p:txBody>
      </p:sp>
      <p:pic>
        <p:nvPicPr>
          <p:cNvPr id="24579" name="Picture 7" descr="Эйнштейн 6"/>
          <p:cNvPicPr>
            <a:picLocks noChangeAspect="1" noChangeArrowheads="1"/>
          </p:cNvPicPr>
          <p:nvPr/>
        </p:nvPicPr>
        <p:blipFill>
          <a:blip r:embed="rId4"/>
          <a:srcRect/>
          <a:stretch>
            <a:fillRect/>
          </a:stretch>
        </p:blipFill>
        <p:spPr bwMode="auto">
          <a:xfrm>
            <a:off x="6715140" y="1643050"/>
            <a:ext cx="2188292" cy="2728919"/>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580" name="Picture 3"/>
          <p:cNvPicPr>
            <a:picLocks noChangeAspect="1" noChangeArrowheads="1"/>
          </p:cNvPicPr>
          <p:nvPr/>
        </p:nvPicPr>
        <p:blipFill>
          <a:blip r:embed="rId5"/>
          <a:srcRect/>
          <a:stretch>
            <a:fillRect/>
          </a:stretch>
        </p:blipFill>
        <p:spPr bwMode="auto">
          <a:xfrm rot="20765133">
            <a:off x="518953" y="3144328"/>
            <a:ext cx="1455664" cy="2117421"/>
          </a:xfrm>
          <a:prstGeom prst="rect">
            <a:avLst/>
          </a:prstGeom>
          <a:noFill/>
          <a:ln w="9525">
            <a:noFill/>
            <a:miter lim="800000"/>
            <a:headEnd/>
            <a:tailEnd/>
          </a:ln>
        </p:spPr>
      </p:pic>
      <p:pic>
        <p:nvPicPr>
          <p:cNvPr id="24581" name="Picture 6"/>
          <p:cNvPicPr>
            <a:picLocks noChangeAspect="1" noChangeArrowheads="1"/>
          </p:cNvPicPr>
          <p:nvPr/>
        </p:nvPicPr>
        <p:blipFill>
          <a:blip r:embed="rId6"/>
          <a:srcRect t="2206" b="2940"/>
          <a:stretch>
            <a:fillRect/>
          </a:stretch>
        </p:blipFill>
        <p:spPr bwMode="auto">
          <a:xfrm>
            <a:off x="5000628" y="1500174"/>
            <a:ext cx="1335163" cy="1957241"/>
          </a:xfrm>
          <a:prstGeom prst="rect">
            <a:avLst/>
          </a:prstGeom>
          <a:noFill/>
          <a:ln w="9525">
            <a:noFill/>
            <a:miter lim="800000"/>
            <a:headEnd/>
            <a:tailEnd/>
          </a:ln>
        </p:spPr>
      </p:pic>
      <p:sp>
        <p:nvSpPr>
          <p:cNvPr id="7" name="Скругленный прямоугольник 6"/>
          <p:cNvSpPr/>
          <p:nvPr/>
        </p:nvSpPr>
        <p:spPr>
          <a:xfrm>
            <a:off x="357158" y="1428736"/>
            <a:ext cx="4572032"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p>
          <a:p>
            <a:r>
              <a:rPr lang="ru-RU" sz="1600" dirty="0" smtClean="0">
                <a:solidFill>
                  <a:schemeClr val="bg1"/>
                </a:solidFill>
              </a:rPr>
              <a:t>«Одни законы не могут обеспечить свободу слова. Для того чтобы любой человек мог выражать свои взгляды, не подвергаясь наказанию, все население должно быть проникнуто духом толерантности».     </a:t>
            </a:r>
          </a:p>
          <a:p>
            <a:r>
              <a:rPr lang="ru-RU" sz="1600" dirty="0" smtClean="0">
                <a:solidFill>
                  <a:schemeClr val="bg1"/>
                </a:solidFill>
              </a:rPr>
              <a:t>                                  Альберт Эйнштейн  </a:t>
            </a:r>
            <a:br>
              <a:rPr lang="ru-RU" sz="1600" dirty="0" smtClean="0">
                <a:solidFill>
                  <a:schemeClr val="bg1"/>
                </a:solidFill>
              </a:rPr>
            </a:br>
            <a:endParaRPr lang="ru-RU" sz="1600" dirty="0">
              <a:solidFill>
                <a:schemeClr val="bg1"/>
              </a:solidFill>
            </a:endParaRPr>
          </a:p>
        </p:txBody>
      </p:sp>
      <p:sp>
        <p:nvSpPr>
          <p:cNvPr id="16385" name="Rectangle 1"/>
          <p:cNvSpPr>
            <a:spLocks noChangeArrowheads="1"/>
          </p:cNvSpPr>
          <p:nvPr/>
        </p:nvSpPr>
        <p:spPr bwMode="auto">
          <a:xfrm>
            <a:off x="2071670" y="3429000"/>
            <a:ext cx="2143140" cy="14157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ru-RU" sz="1400" dirty="0" smtClean="0">
                <a:solidFill>
                  <a:schemeClr val="bg1"/>
                </a:solidFill>
                <a:latin typeface="Arial" pitchFamily="34" charset="0"/>
                <a:ea typeface="Times New Roman" pitchFamily="18" charset="0"/>
              </a:rPr>
              <a:t> </a:t>
            </a:r>
            <a:r>
              <a:rPr lang="ru-RU" sz="1200" dirty="0" smtClean="0">
                <a:solidFill>
                  <a:schemeClr val="bg1"/>
                </a:solidFill>
                <a:latin typeface="Times New Roman" pitchFamily="18" charset="0"/>
                <a:ea typeface="Times New Roman" pitchFamily="18" charset="0"/>
                <a:cs typeface="Times New Roman" pitchFamily="18" charset="0"/>
              </a:rPr>
              <a:t>Воскобойников, В. Альберт </a:t>
            </a:r>
            <a:r>
              <a:rPr lang="ru-RU" sz="1200" dirty="0" err="1" smtClean="0">
                <a:solidFill>
                  <a:schemeClr val="bg1"/>
                </a:solidFill>
                <a:latin typeface="Times New Roman" pitchFamily="18" charset="0"/>
                <a:ea typeface="Times New Roman" pitchFamily="18" charset="0"/>
                <a:cs typeface="Times New Roman" pitchFamily="18" charset="0"/>
              </a:rPr>
              <a:t>Эйштейн</a:t>
            </a:r>
            <a:r>
              <a:rPr lang="ru-RU" sz="1200" dirty="0" smtClean="0">
                <a:solidFill>
                  <a:schemeClr val="bg1"/>
                </a:solidFill>
                <a:latin typeface="Times New Roman" pitchFamily="18" charset="0"/>
                <a:ea typeface="Times New Roman" pitchFamily="18" charset="0"/>
                <a:cs typeface="Times New Roman" pitchFamily="18" charset="0"/>
              </a:rPr>
              <a:t> / Валерий Воскобойников ; [</a:t>
            </a:r>
            <a:r>
              <a:rPr lang="ru-RU" sz="1200" dirty="0" err="1" smtClean="0">
                <a:solidFill>
                  <a:schemeClr val="bg1"/>
                </a:solidFill>
                <a:latin typeface="Times New Roman" pitchFamily="18" charset="0"/>
                <a:ea typeface="Times New Roman" pitchFamily="18" charset="0"/>
                <a:cs typeface="Times New Roman" pitchFamily="18" charset="0"/>
              </a:rPr>
              <a:t>худож</a:t>
            </a:r>
            <a:r>
              <a:rPr lang="ru-RU" sz="1200" dirty="0" smtClean="0">
                <a:solidFill>
                  <a:schemeClr val="bg1"/>
                </a:solidFill>
                <a:latin typeface="Times New Roman" pitchFamily="18" charset="0"/>
                <a:ea typeface="Times New Roman" pitchFamily="18" charset="0"/>
                <a:cs typeface="Times New Roman" pitchFamily="18" charset="0"/>
              </a:rPr>
              <a:t>. И. Иванченко]. – М. : Белый город, 2008. – 63 с. : ил., фото, </a:t>
            </a:r>
            <a:r>
              <a:rPr lang="ru-RU" sz="1200" dirty="0" err="1" smtClean="0">
                <a:solidFill>
                  <a:schemeClr val="bg1"/>
                </a:solidFill>
                <a:latin typeface="Times New Roman" pitchFamily="18" charset="0"/>
                <a:ea typeface="Times New Roman" pitchFamily="18" charset="0"/>
                <a:cs typeface="Times New Roman" pitchFamily="18" charset="0"/>
              </a:rPr>
              <a:t>портр</a:t>
            </a:r>
            <a:r>
              <a:rPr lang="ru-RU" sz="1200" dirty="0" smtClean="0">
                <a:solidFill>
                  <a:schemeClr val="bg1"/>
                </a:solidFill>
                <a:latin typeface="Times New Roman" pitchFamily="18" charset="0"/>
                <a:ea typeface="Times New Roman" pitchFamily="18" charset="0"/>
                <a:cs typeface="Times New Roman" pitchFamily="18" charset="0"/>
              </a:rPr>
              <a:t>. – (Исторический роман).</a:t>
            </a:r>
            <a:endParaRPr lang="ru-RU" sz="1200" dirty="0" smtClean="0">
              <a:solidFill>
                <a:schemeClr val="bg1"/>
              </a:solidFill>
              <a:latin typeface="Times New Roman" pitchFamily="18" charset="0"/>
              <a:cs typeface="Times New Roman" pitchFamily="18" charset="0"/>
            </a:endParaRPr>
          </a:p>
        </p:txBody>
      </p:sp>
      <p:sp>
        <p:nvSpPr>
          <p:cNvPr id="9" name="Прямоугольник 8"/>
          <p:cNvSpPr/>
          <p:nvPr/>
        </p:nvSpPr>
        <p:spPr>
          <a:xfrm>
            <a:off x="357158" y="5143512"/>
            <a:ext cx="3929090" cy="160043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Times New Roman" pitchFamily="18" charset="0"/>
                <a:cs typeface="Times New Roman" pitchFamily="18" charset="0"/>
              </a:rPr>
              <a:t>В книге, написанной живым образным языком, на достоверном фактическом материале, рассказывается о человеке, который своими открытиями сумел заполнить картину современного мира. Это полезное чтение не только для школьников, но и для людей разного возраста.</a:t>
            </a:r>
            <a:endParaRPr lang="ru-RU" sz="1400" dirty="0">
              <a:latin typeface="Times New Roman" pitchFamily="18" charset="0"/>
              <a:cs typeface="Times New Roman" pitchFamily="18" charset="0"/>
            </a:endParaRPr>
          </a:p>
        </p:txBody>
      </p:sp>
      <p:sp>
        <p:nvSpPr>
          <p:cNvPr id="16386" name="Rectangle 2"/>
          <p:cNvSpPr>
            <a:spLocks noChangeArrowheads="1"/>
          </p:cNvSpPr>
          <p:nvPr/>
        </p:nvSpPr>
        <p:spPr bwMode="auto">
          <a:xfrm>
            <a:off x="4572000" y="3643314"/>
            <a:ext cx="2143108"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Оханьян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Х. Эйнштейн : настоящая история великих открытий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Ханс</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Оханьян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[пер. с англ. Н. Виноградова].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Эксмо</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2009. – 382 с. : ил.</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Прямоугольник 10"/>
          <p:cNvSpPr/>
          <p:nvPr/>
        </p:nvSpPr>
        <p:spPr>
          <a:xfrm>
            <a:off x="4357686" y="5357826"/>
            <a:ext cx="4572032"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Times New Roman" pitchFamily="18" charset="0"/>
                <a:cs typeface="Times New Roman" pitchFamily="18" charset="0"/>
              </a:rPr>
              <a:t>Несмотря на то, что Эйнштейн был величайшим гением двадцатого столетия, многие из его революционных открытий отмечены ошибками: от серьезных математических погрешностей до неверных физических </a:t>
            </a:r>
            <a:r>
              <a:rPr lang="ru-RU" sz="1400" dirty="0" err="1" smtClean="0">
                <a:latin typeface="Times New Roman" pitchFamily="18" charset="0"/>
                <a:cs typeface="Times New Roman" pitchFamily="18" charset="0"/>
              </a:rPr>
              <a:t>выводов.Автор</a:t>
            </a:r>
            <a:r>
              <a:rPr lang="ru-RU" sz="1400" dirty="0" smtClean="0">
                <a:latin typeface="Times New Roman" pitchFamily="18" charset="0"/>
                <a:cs typeface="Times New Roman" pitchFamily="18" charset="0"/>
              </a:rPr>
              <a:t> книги анализирует неверные шаги ученого в контексте его бурной жизни и эпохи.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barn(inVertical)">
                                      <p:cBhvr>
                                        <p:cTn id="10" dur="2000"/>
                                        <p:tgtEl>
                                          <p:spTgt spid="2457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2000"/>
                                        <p:tgtEl>
                                          <p:spTgt spid="7"/>
                                        </p:tgtEl>
                                      </p:cBhvr>
                                    </p:animEffect>
                                  </p:childTnLst>
                                </p:cTn>
                              </p:par>
                            </p:childTnLst>
                          </p:cTn>
                        </p:par>
                        <p:par>
                          <p:cTn id="14" fill="hold">
                            <p:stCondLst>
                              <p:cond delay="2000"/>
                            </p:stCondLst>
                            <p:childTnLst>
                              <p:par>
                                <p:cTn id="15" presetID="18" presetClass="entr" presetSubtype="12" fill="hold" nodeType="after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strips(downLeft)">
                                      <p:cBhvr>
                                        <p:cTn id="17" dur="2000"/>
                                        <p:tgtEl>
                                          <p:spTgt spid="2458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2000"/>
                                        <p:tgtEl>
                                          <p:spTgt spid="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6385"/>
                                        </p:tgtEl>
                                        <p:attrNameLst>
                                          <p:attrName>style.visibility</p:attrName>
                                        </p:attrNameLst>
                                      </p:cBhvr>
                                      <p:to>
                                        <p:strVal val="visible"/>
                                      </p:to>
                                    </p:set>
                                    <p:animEffect transition="in" filter="strips(downLeft)">
                                      <p:cBhvr>
                                        <p:cTn id="23" dur="2000"/>
                                        <p:tgtEl>
                                          <p:spTgt spid="16385"/>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6386"/>
                                        </p:tgtEl>
                                        <p:attrNameLst>
                                          <p:attrName>style.visibility</p:attrName>
                                        </p:attrNameLst>
                                      </p:cBhvr>
                                      <p:to>
                                        <p:strVal val="visible"/>
                                      </p:to>
                                    </p:set>
                                    <p:animEffect transition="in" filter="strips(downLeft)">
                                      <p:cBhvr>
                                        <p:cTn id="26" dur="2000"/>
                                        <p:tgtEl>
                                          <p:spTgt spid="1638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2000"/>
                                        <p:tgtEl>
                                          <p:spTgt spid="11"/>
                                        </p:tgtEl>
                                      </p:cBhvr>
                                    </p:animEffect>
                                  </p:childTnLst>
                                </p:cTn>
                              </p:par>
                              <p:par>
                                <p:cTn id="30" presetID="18" presetClass="entr" presetSubtype="12" fill="hold" nodeType="with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strips(downLeft)">
                                      <p:cBhvr>
                                        <p:cTn id="32"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385" grpId="0" animBg="1"/>
      <p:bldP spid="9" grpId="0" animBg="1"/>
      <p:bldP spid="1638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71472" y="785794"/>
            <a:ext cx="8062912" cy="817577"/>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dirty="0" smtClean="0">
                <a:solidFill>
                  <a:srgbClr val="FFFF00"/>
                </a:solidFill>
              </a:rPr>
              <a:t>Культура толерантности</a:t>
            </a:r>
            <a:endParaRPr lang="ru-RU" dirty="0">
              <a:solidFill>
                <a:srgbClr val="FFFF00"/>
              </a:solidFill>
            </a:endParaRPr>
          </a:p>
        </p:txBody>
      </p:sp>
      <p:pic>
        <p:nvPicPr>
          <p:cNvPr id="49154" name="Picture 2" descr="http://www.gornitsa.ru/images/products/oser2/al_oldotkr12_3479.jpg"/>
          <p:cNvPicPr>
            <a:picLocks noChangeAspect="1" noChangeArrowheads="1"/>
          </p:cNvPicPr>
          <p:nvPr/>
        </p:nvPicPr>
        <p:blipFill>
          <a:blip r:embed="rId3"/>
          <a:srcRect/>
          <a:stretch>
            <a:fillRect/>
          </a:stretch>
        </p:blipFill>
        <p:spPr bwMode="auto">
          <a:xfrm>
            <a:off x="2143108" y="2500306"/>
            <a:ext cx="4457684" cy="3204747"/>
          </a:xfrm>
          <a:prstGeom prst="ellipse">
            <a:avLst/>
          </a:prstGeom>
          <a:ln w="190500" cap="rnd">
            <a:solidFill>
              <a:srgbClr val="FF99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154"/>
                                        </p:tgtEl>
                                        <p:attrNameLst>
                                          <p:attrName>style.visibility</p:attrName>
                                        </p:attrNameLst>
                                      </p:cBhvr>
                                      <p:to>
                                        <p:strVal val="visible"/>
                                      </p:to>
                                    </p:set>
                                    <p:anim calcmode="lin" valueType="num">
                                      <p:cBhvr>
                                        <p:cTn id="11" dur="2000" fill="hold"/>
                                        <p:tgtEl>
                                          <p:spTgt spid="49154"/>
                                        </p:tgtEl>
                                        <p:attrNameLst>
                                          <p:attrName>ppt_w</p:attrName>
                                        </p:attrNameLst>
                                      </p:cBhvr>
                                      <p:tavLst>
                                        <p:tav tm="0">
                                          <p:val>
                                            <p:fltVal val="0"/>
                                          </p:val>
                                        </p:tav>
                                        <p:tav tm="100000">
                                          <p:val>
                                            <p:strVal val="#ppt_w"/>
                                          </p:val>
                                        </p:tav>
                                      </p:tavLst>
                                    </p:anim>
                                    <p:anim calcmode="lin" valueType="num">
                                      <p:cBhvr>
                                        <p:cTn id="12" dur="2000" fill="hold"/>
                                        <p:tgtEl>
                                          <p:spTgt spid="49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ChangeArrowheads="1"/>
          </p:cNvSpPr>
          <p:nvPr/>
        </p:nvSpPr>
        <p:spPr>
          <a:xfrm>
            <a:off x="428596" y="214290"/>
            <a:ext cx="8429684" cy="60960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342900" indent="-342900" algn="ctr" defTabSz="-13873163" eaLnBrk="0" hangingPunct="0">
              <a:lnSpc>
                <a:spcPct val="80000"/>
              </a:lnSpc>
              <a:spcBef>
                <a:spcPct val="20000"/>
              </a:spcBef>
              <a:buClr>
                <a:schemeClr val="accent1"/>
              </a:buClr>
              <a:buSzPct val="80000"/>
              <a:buFont typeface="Wingdings" pitchFamily="2" charset="2"/>
              <a:buNone/>
              <a:defRPr/>
            </a:pPr>
            <a:r>
              <a:rPr lang="ru-RU" b="1" dirty="0">
                <a:latin typeface="+mn-lt"/>
              </a:rPr>
              <a:t>     </a:t>
            </a:r>
            <a:r>
              <a:rPr lang="ru-RU" b="1" dirty="0" smtClean="0">
                <a:latin typeface="+mn-lt"/>
                <a:hlinkClick r:id="rId3"/>
              </a:rPr>
              <a:t>Н. Бор</a:t>
            </a:r>
            <a:r>
              <a:rPr lang="ru-RU" b="1" dirty="0" smtClean="0"/>
              <a:t> </a:t>
            </a:r>
            <a:r>
              <a:rPr lang="ru-RU" b="1" dirty="0" smtClean="0">
                <a:latin typeface="+mn-lt"/>
              </a:rPr>
              <a:t> </a:t>
            </a:r>
            <a:r>
              <a:rPr lang="ru-RU" dirty="0">
                <a:latin typeface="+mn-lt"/>
              </a:rPr>
              <a:t>– физик теоретик, лауреат Нобелевской премии </a:t>
            </a:r>
            <a:endParaRPr lang="ru-RU" dirty="0" smtClean="0">
              <a:latin typeface="+mn-lt"/>
            </a:endParaRPr>
          </a:p>
          <a:p>
            <a:pPr marL="342900" indent="-342900" algn="ctr" defTabSz="-13873163" eaLnBrk="0" hangingPunct="0">
              <a:lnSpc>
                <a:spcPct val="80000"/>
              </a:lnSpc>
              <a:spcBef>
                <a:spcPct val="20000"/>
              </a:spcBef>
              <a:buClr>
                <a:schemeClr val="accent1"/>
              </a:buClr>
              <a:buSzPct val="80000"/>
              <a:buFont typeface="Wingdings" pitchFamily="2" charset="2"/>
              <a:buNone/>
              <a:defRPr/>
            </a:pPr>
            <a:r>
              <a:rPr lang="ru-RU" dirty="0" smtClean="0">
                <a:latin typeface="+mn-lt"/>
              </a:rPr>
              <a:t>за </a:t>
            </a:r>
            <a:r>
              <a:rPr lang="ru-RU" dirty="0">
                <a:latin typeface="+mn-lt"/>
              </a:rPr>
              <a:t>исследование строения атома</a:t>
            </a:r>
          </a:p>
        </p:txBody>
      </p:sp>
      <p:pic>
        <p:nvPicPr>
          <p:cNvPr id="25603" name="Picture 7" descr="Н"/>
          <p:cNvPicPr>
            <a:picLocks noChangeAspect="1" noChangeArrowheads="1"/>
          </p:cNvPicPr>
          <p:nvPr/>
        </p:nvPicPr>
        <p:blipFill>
          <a:blip r:embed="rId4"/>
          <a:srcRect/>
          <a:stretch>
            <a:fillRect/>
          </a:stretch>
        </p:blipFill>
        <p:spPr bwMode="auto">
          <a:xfrm>
            <a:off x="500034" y="928670"/>
            <a:ext cx="2466979" cy="2668133"/>
          </a:xfrm>
          <a:prstGeom prst="rect">
            <a:avLst/>
          </a:prstGeom>
          <a:solidFill>
            <a:srgbClr val="FFFFFF">
              <a:shade val="85000"/>
            </a:srgbClr>
          </a:solidFill>
          <a:ln w="88900"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4" name="Picture 7"/>
          <p:cNvPicPr>
            <a:picLocks noChangeAspect="1" noChangeArrowheads="1"/>
          </p:cNvPicPr>
          <p:nvPr/>
        </p:nvPicPr>
        <p:blipFill>
          <a:blip r:embed="rId5" cstate="print"/>
          <a:srcRect/>
          <a:stretch>
            <a:fillRect/>
          </a:stretch>
        </p:blipFill>
        <p:spPr bwMode="auto">
          <a:xfrm>
            <a:off x="428596" y="3214686"/>
            <a:ext cx="1071570" cy="1592426"/>
          </a:xfrm>
          <a:prstGeom prst="rect">
            <a:avLst/>
          </a:prstGeom>
          <a:noFill/>
          <a:ln w="9525">
            <a:noFill/>
            <a:miter lim="800000"/>
            <a:headEnd/>
            <a:tailEnd/>
          </a:ln>
        </p:spPr>
      </p:pic>
      <p:pic>
        <p:nvPicPr>
          <p:cNvPr id="25605" name="Picture 8"/>
          <p:cNvPicPr>
            <a:picLocks noChangeAspect="1" noChangeArrowheads="1"/>
          </p:cNvPicPr>
          <p:nvPr/>
        </p:nvPicPr>
        <p:blipFill>
          <a:blip r:embed="rId6"/>
          <a:srcRect/>
          <a:stretch>
            <a:fillRect/>
          </a:stretch>
        </p:blipFill>
        <p:spPr bwMode="auto">
          <a:xfrm>
            <a:off x="5214942" y="3643314"/>
            <a:ext cx="1124180" cy="1929923"/>
          </a:xfrm>
          <a:prstGeom prst="rect">
            <a:avLst/>
          </a:prstGeom>
          <a:noFill/>
          <a:ln w="9525">
            <a:noFill/>
            <a:miter lim="800000"/>
            <a:headEnd/>
            <a:tailEnd/>
          </a:ln>
        </p:spPr>
      </p:pic>
      <p:sp>
        <p:nvSpPr>
          <p:cNvPr id="8" name="Скругленный прямоугольник 7"/>
          <p:cNvSpPr/>
          <p:nvPr/>
        </p:nvSpPr>
        <p:spPr>
          <a:xfrm>
            <a:off x="3380352" y="928670"/>
            <a:ext cx="5500726" cy="27860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«Физики всего мира, во-первых, не должны делиться на враждующие станы, не должны секретничать друг против друга и призваны свободно обмениваться идеями; во-вторых же, ученым следует помнить: на них лежит ответственность перед человечеством - за то, чтобы достижения науки не употреблялись людям во вред». Н.Бор</a:t>
            </a:r>
            <a:endParaRPr lang="ru-RU" dirty="0"/>
          </a:p>
        </p:txBody>
      </p:sp>
      <p:sp>
        <p:nvSpPr>
          <p:cNvPr id="11265" name="Rectangle 1"/>
          <p:cNvSpPr>
            <a:spLocks noChangeArrowheads="1"/>
          </p:cNvSpPr>
          <p:nvPr/>
        </p:nvSpPr>
        <p:spPr bwMode="auto">
          <a:xfrm>
            <a:off x="1643042" y="3929066"/>
            <a:ext cx="2286016" cy="67710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Мур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Р. Нильс Бор – человек и ученый / Рут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Мур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Мир, 1969. – 468 с. : фото,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Прямоугольник 10"/>
          <p:cNvSpPr/>
          <p:nvPr/>
        </p:nvSpPr>
        <p:spPr>
          <a:xfrm>
            <a:off x="7093596" y="4071942"/>
            <a:ext cx="178595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Данин, Д. С.  Нильс Бор / Даниил Данин. – М. : Мол. гвардия, 1978. – 556 с. : фото. – (Жизнь замечательных людей. Серия биографий).</a:t>
            </a:r>
            <a:endParaRPr lang="ru-RU" sz="1200" dirty="0" smtClean="0">
              <a:latin typeface="Times New Roman" pitchFamily="18" charset="0"/>
              <a:cs typeface="Times New Roman" pitchFamily="18" charset="0"/>
            </a:endParaRPr>
          </a:p>
        </p:txBody>
      </p:sp>
      <p:sp>
        <p:nvSpPr>
          <p:cNvPr id="12" name="Прямоугольник 11"/>
          <p:cNvSpPr/>
          <p:nvPr/>
        </p:nvSpPr>
        <p:spPr>
          <a:xfrm>
            <a:off x="428596" y="5067542"/>
            <a:ext cx="3214710"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latin typeface="Times New Roman" pitchFamily="18" charset="0"/>
                <a:cs typeface="Times New Roman" pitchFamily="18" charset="0"/>
              </a:rPr>
              <a:t>С  яркой биографией Н. Бора , с историей его гениальных открытий, с его полной драматизма борьбой против фашизма и за мирное использование атомной энергии знакомит читателя эта книга, убедительно документированная.</a:t>
            </a:r>
            <a:endParaRPr lang="ru-RU" sz="1400" dirty="0">
              <a:latin typeface="Times New Roman" pitchFamily="18" charset="0"/>
              <a:cs typeface="Times New Roman" pitchFamily="18" charset="0"/>
            </a:endParaRPr>
          </a:p>
        </p:txBody>
      </p:sp>
      <p:sp>
        <p:nvSpPr>
          <p:cNvPr id="13" name="Прямоугольник 12"/>
          <p:cNvSpPr/>
          <p:nvPr/>
        </p:nvSpPr>
        <p:spPr>
          <a:xfrm>
            <a:off x="4117232" y="5500702"/>
            <a:ext cx="478634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latin typeface="Times New Roman" pitchFamily="18" charset="0"/>
                <a:cs typeface="Times New Roman" pitchFamily="18" charset="0"/>
              </a:rPr>
              <a:t>Очерк жизни и творчества Нильса Бора, ученого - гуманиста, первого поборника международного контроля над использованием ядерной энергии, борца против политики `атомного шантажа`,  лауреата Нобелевской премии 1922г.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20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dissolve">
                                      <p:cBhvr>
                                        <p:cTn id="13" dur="2000"/>
                                        <p:tgtEl>
                                          <p:spTgt spid="25603"/>
                                        </p:tgtEl>
                                      </p:cBhvr>
                                    </p:animEffect>
                                  </p:childTnLst>
                                </p:cTn>
                              </p:par>
                            </p:childTnLst>
                          </p:cTn>
                        </p:par>
                        <p:par>
                          <p:cTn id="14" fill="hold">
                            <p:stCondLst>
                              <p:cond delay="2000"/>
                            </p:stCondLst>
                            <p:childTnLst>
                              <p:par>
                                <p:cTn id="15" presetID="18" presetClass="entr" presetSubtype="12" fill="hold" nodeType="after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strips(downLeft)">
                                      <p:cBhvr>
                                        <p:cTn id="17" dur="2000"/>
                                        <p:tgtEl>
                                          <p:spTgt spid="2560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1265"/>
                                        </p:tgtEl>
                                        <p:attrNameLst>
                                          <p:attrName>style.visibility</p:attrName>
                                        </p:attrNameLst>
                                      </p:cBhvr>
                                      <p:to>
                                        <p:strVal val="visible"/>
                                      </p:to>
                                    </p:set>
                                    <p:animEffect transition="in" filter="strips(downLeft)">
                                      <p:cBhvr>
                                        <p:cTn id="20" dur="2000"/>
                                        <p:tgtEl>
                                          <p:spTgt spid="11265"/>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2000"/>
                                        <p:tgtEl>
                                          <p:spTgt spid="12"/>
                                        </p:tgtEl>
                                      </p:cBhvr>
                                    </p:animEffect>
                                  </p:childTnLst>
                                </p:cTn>
                              </p:par>
                              <p:par>
                                <p:cTn id="24" presetID="18" presetClass="entr" presetSubtype="12" fill="hold" nodeType="withEffect">
                                  <p:stCondLst>
                                    <p:cond delay="0"/>
                                  </p:stCondLst>
                                  <p:childTnLst>
                                    <p:set>
                                      <p:cBhvr>
                                        <p:cTn id="25" dur="1" fill="hold">
                                          <p:stCondLst>
                                            <p:cond delay="0"/>
                                          </p:stCondLst>
                                        </p:cTn>
                                        <p:tgtEl>
                                          <p:spTgt spid="25605"/>
                                        </p:tgtEl>
                                        <p:attrNameLst>
                                          <p:attrName>style.visibility</p:attrName>
                                        </p:attrNameLst>
                                      </p:cBhvr>
                                      <p:to>
                                        <p:strVal val="visible"/>
                                      </p:to>
                                    </p:set>
                                    <p:animEffect transition="in" filter="strips(downLeft)">
                                      <p:cBhvr>
                                        <p:cTn id="26" dur="2000"/>
                                        <p:tgtEl>
                                          <p:spTgt spid="2560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2000"/>
                                        <p:tgtEl>
                                          <p:spTgt spid="11"/>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265"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ChangeArrowheads="1"/>
          </p:cNvSpPr>
          <p:nvPr/>
        </p:nvSpPr>
        <p:spPr>
          <a:xfrm>
            <a:off x="214282" y="142852"/>
            <a:ext cx="8643998" cy="785818"/>
          </a:xfrm>
          <a:prstGeom prst="rect">
            <a:avLst/>
          </a:prstGeom>
          <a:solidFill>
            <a:schemeClr val="accent4">
              <a:tint val="60000"/>
              <a:satMod val="160000"/>
            </a:schemeClr>
          </a:solidFill>
        </p:spPr>
        <p:style>
          <a:lnRef idx="0">
            <a:schemeClr val="accent4"/>
          </a:lnRef>
          <a:fillRef idx="3">
            <a:schemeClr val="accent4"/>
          </a:fillRef>
          <a:effectRef idx="3">
            <a:schemeClr val="accent4"/>
          </a:effectRef>
          <a:fontRef idx="minor">
            <a:schemeClr val="lt1"/>
          </a:fontRef>
        </p:style>
        <p:txBody>
          <a:bodyPr/>
          <a:lstStyle/>
          <a:p>
            <a:pPr marL="342900" indent="-342900" algn="ctr" defTabSz="-13873163" eaLnBrk="0" hangingPunct="0">
              <a:lnSpc>
                <a:spcPct val="90000"/>
              </a:lnSpc>
              <a:spcBef>
                <a:spcPct val="20000"/>
              </a:spcBef>
              <a:buClr>
                <a:schemeClr val="accent1"/>
              </a:buClr>
              <a:buSzPct val="80000"/>
              <a:buFont typeface="Wingdings" pitchFamily="2" charset="2"/>
              <a:buNone/>
              <a:defRPr/>
            </a:pPr>
            <a:r>
              <a:rPr lang="ru-RU" sz="2400" b="1" dirty="0">
                <a:latin typeface="+mn-lt"/>
              </a:rPr>
              <a:t>    </a:t>
            </a:r>
            <a:r>
              <a:rPr lang="ru-RU" b="1" dirty="0" smtClean="0">
                <a:solidFill>
                  <a:schemeClr val="bg1"/>
                </a:solidFill>
                <a:latin typeface="+mn-lt"/>
                <a:hlinkClick r:id="rId3"/>
              </a:rPr>
              <a:t>А. Сахаров</a:t>
            </a:r>
            <a:r>
              <a:rPr lang="ru-RU" b="1" dirty="0" smtClean="0">
                <a:solidFill>
                  <a:schemeClr val="bg1"/>
                </a:solidFill>
              </a:rPr>
              <a:t> </a:t>
            </a:r>
            <a:r>
              <a:rPr lang="ru-RU" b="1" dirty="0" smtClean="0">
                <a:solidFill>
                  <a:schemeClr val="bg1"/>
                </a:solidFill>
                <a:latin typeface="+mn-lt"/>
              </a:rPr>
              <a:t> </a:t>
            </a:r>
            <a:r>
              <a:rPr lang="ru-RU" dirty="0">
                <a:solidFill>
                  <a:schemeClr val="bg1"/>
                </a:solidFill>
                <a:latin typeface="+mn-lt"/>
              </a:rPr>
              <a:t>– доктор </a:t>
            </a:r>
            <a:r>
              <a:rPr lang="ru-RU" dirty="0" err="1">
                <a:solidFill>
                  <a:schemeClr val="bg1"/>
                </a:solidFill>
                <a:latin typeface="+mn-lt"/>
              </a:rPr>
              <a:t>физико</a:t>
            </a:r>
            <a:r>
              <a:rPr lang="ru-RU" dirty="0">
                <a:solidFill>
                  <a:schemeClr val="bg1"/>
                </a:solidFill>
                <a:latin typeface="+mn-lt"/>
              </a:rPr>
              <a:t> – математических наук, правозащитник, лауреат Нобелевской премии в области мира</a:t>
            </a:r>
          </a:p>
        </p:txBody>
      </p:sp>
      <p:pic>
        <p:nvPicPr>
          <p:cNvPr id="26627" name="Picture 7" descr="Сахаров4"/>
          <p:cNvPicPr>
            <a:picLocks noChangeAspect="1" noChangeArrowheads="1"/>
          </p:cNvPicPr>
          <p:nvPr/>
        </p:nvPicPr>
        <p:blipFill>
          <a:blip r:embed="rId4"/>
          <a:srcRect/>
          <a:stretch>
            <a:fillRect/>
          </a:stretch>
        </p:blipFill>
        <p:spPr bwMode="auto">
          <a:xfrm>
            <a:off x="214282" y="1000108"/>
            <a:ext cx="2462835" cy="2693041"/>
          </a:xfrm>
          <a:prstGeom prst="roundRect">
            <a:avLst>
              <a:gd name="adj" fmla="val 4167"/>
            </a:avLst>
          </a:prstGeom>
          <a:solidFill>
            <a:srgbClr val="FFFFFF"/>
          </a:solidFill>
          <a:ln w="76200" cap="sq">
            <a:solidFill>
              <a:schemeClr val="tx2">
                <a:lumMod val="2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628" name="Picture 9"/>
          <p:cNvPicPr>
            <a:picLocks noChangeAspect="1" noChangeArrowheads="1"/>
          </p:cNvPicPr>
          <p:nvPr/>
        </p:nvPicPr>
        <p:blipFill>
          <a:blip r:embed="rId5" cstate="print">
            <a:clrChange>
              <a:clrFrom>
                <a:srgbClr val="775C0F"/>
              </a:clrFrom>
              <a:clrTo>
                <a:srgbClr val="775C0F">
                  <a:alpha val="0"/>
                </a:srgbClr>
              </a:clrTo>
            </a:clrChange>
          </a:blip>
          <a:srcRect/>
          <a:stretch>
            <a:fillRect/>
          </a:stretch>
        </p:blipFill>
        <p:spPr bwMode="auto">
          <a:xfrm>
            <a:off x="3000364" y="1428736"/>
            <a:ext cx="1357322" cy="1931574"/>
          </a:xfrm>
          <a:prstGeom prst="rect">
            <a:avLst/>
          </a:prstGeom>
          <a:noFill/>
          <a:ln w="9525">
            <a:noFill/>
            <a:miter lim="800000"/>
            <a:headEnd/>
            <a:tailEnd/>
          </a:ln>
        </p:spPr>
      </p:pic>
      <p:pic>
        <p:nvPicPr>
          <p:cNvPr id="26629" name="Picture 11"/>
          <p:cNvPicPr>
            <a:picLocks noChangeAspect="1" noChangeArrowheads="1"/>
          </p:cNvPicPr>
          <p:nvPr/>
        </p:nvPicPr>
        <p:blipFill>
          <a:blip r:embed="rId6"/>
          <a:srcRect/>
          <a:stretch>
            <a:fillRect/>
          </a:stretch>
        </p:blipFill>
        <p:spPr bwMode="auto">
          <a:xfrm>
            <a:off x="7643834" y="4953457"/>
            <a:ext cx="1212867" cy="1752593"/>
          </a:xfrm>
          <a:prstGeom prst="rect">
            <a:avLst/>
          </a:prstGeom>
          <a:noFill/>
          <a:ln w="9525">
            <a:noFill/>
            <a:miter lim="800000"/>
            <a:headEnd/>
            <a:tailEnd/>
          </a:ln>
        </p:spPr>
      </p:pic>
      <p:sp>
        <p:nvSpPr>
          <p:cNvPr id="6" name="Прямоугольник 5"/>
          <p:cNvSpPr/>
          <p:nvPr/>
        </p:nvSpPr>
        <p:spPr>
          <a:xfrm>
            <a:off x="142844" y="3857628"/>
            <a:ext cx="4357718" cy="28931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t>В своем манифест  «Размышления о прогрессе, мирном сосуществовании и интеллектуальной свободе», ученый писал об опасностях термоядерного уничтожения, экологического самоотравления, дегуманизации человечества, необходимости сближения социалистической и капиталистической систем, преступлениях Сталина и отсутствии демократии в СССР. Сахаров выступал за отмену цензуры, политических судов, против содержания диссидентов в психиатрических больницах.</a:t>
            </a:r>
            <a:endParaRPr lang="ru-RU" sz="1400" dirty="0"/>
          </a:p>
        </p:txBody>
      </p:sp>
      <p:sp>
        <p:nvSpPr>
          <p:cNvPr id="10241" name="Rectangle 1"/>
          <p:cNvSpPr>
            <a:spLocks noChangeArrowheads="1"/>
          </p:cNvSpPr>
          <p:nvPr/>
        </p:nvSpPr>
        <p:spPr bwMode="auto">
          <a:xfrm>
            <a:off x="4643438" y="1428736"/>
            <a:ext cx="4214842"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Сахаров, А. Д. Воспоминания : [в 2 т.] / Андрей Сахаров. – М. : Права человека. Т. 1. – 1996. – 909 с. : фото. ;  Т. 2. – 1996. – 861 с. : ил. </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Прямоугольник 7"/>
          <p:cNvSpPr/>
          <p:nvPr/>
        </p:nvSpPr>
        <p:spPr>
          <a:xfrm>
            <a:off x="4643438" y="2214554"/>
            <a:ext cx="4214842"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В двухтомник вошли книги воспоминаний академика Андрея Дмитриевича Сахарова: "Воспоминания" и "Горький, Москва, далее везде", написанные в 1978-1989 гг., постскриптум Елены Георгиевны Боннэр к "Воспоминаниям", а также приложения и дополнения, содержащие письма, статьи и другие материалы.</a:t>
            </a:r>
            <a:endParaRPr lang="ru-RU" sz="1400" dirty="0">
              <a:latin typeface="Times New Roman" pitchFamily="18" charset="0"/>
              <a:cs typeface="Times New Roman" pitchFamily="18" charset="0"/>
            </a:endParaRPr>
          </a:p>
        </p:txBody>
      </p:sp>
      <p:sp>
        <p:nvSpPr>
          <p:cNvPr id="10242" name="Rectangle 2"/>
          <p:cNvSpPr>
            <a:spLocks noChangeArrowheads="1"/>
          </p:cNvSpPr>
          <p:nvPr/>
        </p:nvSpPr>
        <p:spPr bwMode="auto">
          <a:xfrm>
            <a:off x="4643438" y="3929066"/>
            <a:ext cx="4214842"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Конституционные идеи Андрея Сахарова : [сборник / сост. Л. М.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Баткин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Торг.-изд</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предприятие “Новелла” , 1990. - 95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Прямоугольник 10"/>
          <p:cNvSpPr/>
          <p:nvPr/>
        </p:nvSpPr>
        <p:spPr>
          <a:xfrm>
            <a:off x="4643438" y="5103973"/>
            <a:ext cx="2786082"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 Цель настоящей брошюры — открыть серьезное общественное обсуждение конституционных идей А.Сахарова. В брошюру также включены воспоминания Е. Боннэр – жены ученого- и приложения.</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wipe(left)">
                                      <p:cBhvr>
                                        <p:cTn id="10" dur="2000"/>
                                        <p:tgtEl>
                                          <p:spTgt spid="266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par>
                          <p:cTn id="14" fill="hold">
                            <p:stCondLst>
                              <p:cond delay="2000"/>
                            </p:stCondLst>
                            <p:childTnLst>
                              <p:par>
                                <p:cTn id="15" presetID="18" presetClass="entr" presetSubtype="6" fill="hold" nodeType="after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strips(downRight)">
                                      <p:cBhvr>
                                        <p:cTn id="17" dur="2000"/>
                                        <p:tgtEl>
                                          <p:spTgt spid="26628"/>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0241"/>
                                        </p:tgtEl>
                                        <p:attrNameLst>
                                          <p:attrName>style.visibility</p:attrName>
                                        </p:attrNameLst>
                                      </p:cBhvr>
                                      <p:to>
                                        <p:strVal val="visible"/>
                                      </p:to>
                                    </p:set>
                                    <p:animEffect transition="in" filter="strips(downRight)">
                                      <p:cBhvr>
                                        <p:cTn id="20" dur="2000"/>
                                        <p:tgtEl>
                                          <p:spTgt spid="10241"/>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2000"/>
                                        <p:tgtEl>
                                          <p:spTgt spid="8"/>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strips(downRight)">
                                      <p:cBhvr>
                                        <p:cTn id="26" dur="2000"/>
                                        <p:tgtEl>
                                          <p:spTgt spid="10242"/>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2000"/>
                                        <p:tgtEl>
                                          <p:spTgt spid="11"/>
                                        </p:tgtEl>
                                      </p:cBhvr>
                                    </p:animEffect>
                                  </p:childTnLst>
                                </p:cTn>
                              </p:par>
                              <p:par>
                                <p:cTn id="30" presetID="18" presetClass="entr" presetSubtype="6" fill="hold" nodeType="withEffect">
                                  <p:stCondLst>
                                    <p:cond delay="0"/>
                                  </p:stCondLst>
                                  <p:childTnLst>
                                    <p:set>
                                      <p:cBhvr>
                                        <p:cTn id="31" dur="1" fill="hold">
                                          <p:stCondLst>
                                            <p:cond delay="0"/>
                                          </p:stCondLst>
                                        </p:cTn>
                                        <p:tgtEl>
                                          <p:spTgt spid="26629"/>
                                        </p:tgtEl>
                                        <p:attrNameLst>
                                          <p:attrName>style.visibility</p:attrName>
                                        </p:attrNameLst>
                                      </p:cBhvr>
                                      <p:to>
                                        <p:strVal val="visible"/>
                                      </p:to>
                                    </p:set>
                                    <p:animEffect transition="in" filter="strips(downRight)">
                                      <p:cBhvr>
                                        <p:cTn id="32"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241" grpId="0" animBg="1"/>
      <p:bldP spid="8" grpId="0" animBg="1"/>
      <p:bldP spid="1024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ChangeArrowheads="1"/>
          </p:cNvSpPr>
          <p:nvPr/>
        </p:nvSpPr>
        <p:spPr>
          <a:xfrm>
            <a:off x="285720" y="214290"/>
            <a:ext cx="8643998" cy="485791"/>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42900" indent="-342900" algn="ctr" defTabSz="-13873163" eaLnBrk="0" hangingPunct="0">
              <a:lnSpc>
                <a:spcPct val="90000"/>
              </a:lnSpc>
              <a:spcBef>
                <a:spcPct val="20000"/>
              </a:spcBef>
              <a:buClr>
                <a:schemeClr val="accent1"/>
              </a:buClr>
              <a:buSzPct val="80000"/>
              <a:buFont typeface="Wingdings" pitchFamily="2" charset="2"/>
              <a:buNone/>
              <a:defRPr/>
            </a:pPr>
            <a:r>
              <a:rPr lang="ru-RU" b="1" dirty="0" smtClean="0">
                <a:latin typeface="+mn-lt"/>
                <a:hlinkClick r:id="rId3"/>
              </a:rPr>
              <a:t>Я. Корчак</a:t>
            </a:r>
            <a:r>
              <a:rPr lang="ru-RU" b="1" dirty="0" smtClean="0"/>
              <a:t> </a:t>
            </a:r>
            <a:r>
              <a:rPr lang="ru-RU" dirty="0" smtClean="0">
                <a:latin typeface="+mn-lt"/>
              </a:rPr>
              <a:t>– </a:t>
            </a:r>
            <a:r>
              <a:rPr lang="ru-RU" dirty="0">
                <a:latin typeface="+mn-lt"/>
              </a:rPr>
              <a:t>педагог, писатель, общественный деятель</a:t>
            </a:r>
          </a:p>
        </p:txBody>
      </p:sp>
      <p:pic>
        <p:nvPicPr>
          <p:cNvPr id="27651" name="Picture 7" descr="Я"/>
          <p:cNvPicPr>
            <a:picLocks noChangeAspect="1" noChangeArrowheads="1"/>
          </p:cNvPicPr>
          <p:nvPr/>
        </p:nvPicPr>
        <p:blipFill>
          <a:blip r:embed="rId4"/>
          <a:srcRect/>
          <a:stretch>
            <a:fillRect/>
          </a:stretch>
        </p:blipFill>
        <p:spPr bwMode="auto">
          <a:xfrm>
            <a:off x="7232976" y="857232"/>
            <a:ext cx="1658685" cy="2422509"/>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7652" name="Picture 12"/>
          <p:cNvPicPr>
            <a:picLocks noChangeAspect="1" noChangeArrowheads="1"/>
          </p:cNvPicPr>
          <p:nvPr/>
        </p:nvPicPr>
        <p:blipFill>
          <a:blip r:embed="rId5" cstate="print"/>
          <a:srcRect/>
          <a:stretch>
            <a:fillRect/>
          </a:stretch>
        </p:blipFill>
        <p:spPr bwMode="auto">
          <a:xfrm>
            <a:off x="285720" y="3286124"/>
            <a:ext cx="1000132" cy="1464971"/>
          </a:xfrm>
          <a:prstGeom prst="rect">
            <a:avLst/>
          </a:prstGeom>
          <a:noFill/>
          <a:ln w="9525">
            <a:noFill/>
            <a:miter lim="800000"/>
            <a:headEnd/>
            <a:tailEnd/>
          </a:ln>
        </p:spPr>
      </p:pic>
      <p:pic>
        <p:nvPicPr>
          <p:cNvPr id="27653" name="Picture 13"/>
          <p:cNvPicPr>
            <a:picLocks noChangeAspect="1" noChangeArrowheads="1"/>
          </p:cNvPicPr>
          <p:nvPr/>
        </p:nvPicPr>
        <p:blipFill>
          <a:blip r:embed="rId6"/>
          <a:srcRect/>
          <a:stretch>
            <a:fillRect/>
          </a:stretch>
        </p:blipFill>
        <p:spPr bwMode="auto">
          <a:xfrm>
            <a:off x="3357554" y="3286124"/>
            <a:ext cx="976306" cy="1562090"/>
          </a:xfrm>
          <a:prstGeom prst="rect">
            <a:avLst/>
          </a:prstGeom>
          <a:noFill/>
          <a:ln w="9525">
            <a:noFill/>
            <a:miter lim="800000"/>
            <a:headEnd/>
            <a:tailEnd/>
          </a:ln>
        </p:spPr>
      </p:pic>
      <p:sp>
        <p:nvSpPr>
          <p:cNvPr id="7" name="Прямоугольник 6"/>
          <p:cNvSpPr/>
          <p:nvPr/>
        </p:nvSpPr>
        <p:spPr>
          <a:xfrm>
            <a:off x="285720" y="785795"/>
            <a:ext cx="6572296" cy="8002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600" i="1" dirty="0" smtClean="0"/>
              <a:t>"…Я никому не желаю зла. Не умею. Даже не знаю, как это делается…" .</a:t>
            </a:r>
            <a:r>
              <a:rPr lang="ru-RU" sz="1600" dirty="0" smtClean="0"/>
              <a:t/>
            </a:r>
            <a:br>
              <a:rPr lang="ru-RU" sz="1600" dirty="0" smtClean="0"/>
            </a:br>
            <a:r>
              <a:rPr lang="ru-RU" sz="1400" dirty="0" smtClean="0"/>
              <a:t>                                                                                                          </a:t>
            </a:r>
            <a:r>
              <a:rPr lang="ru-RU" sz="1400" dirty="0" err="1" smtClean="0"/>
              <a:t>Януш</a:t>
            </a:r>
            <a:r>
              <a:rPr lang="ru-RU" sz="1400" dirty="0" smtClean="0"/>
              <a:t> Корчак</a:t>
            </a:r>
            <a:endParaRPr lang="ru-RU" sz="1400" dirty="0"/>
          </a:p>
        </p:txBody>
      </p:sp>
      <p:sp>
        <p:nvSpPr>
          <p:cNvPr id="8" name="Прямоугольник 7"/>
          <p:cNvSpPr/>
          <p:nvPr/>
        </p:nvSpPr>
        <p:spPr>
          <a:xfrm>
            <a:off x="285720" y="1643050"/>
            <a:ext cx="6715172" cy="160043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t>Я. Корчак — легенда XX века. Он соединил в себе три благороднейших призвания, три профессии, необходимые людям, особенно детям: он был врачом, педагогом и писателем.. Он жил ради детей, во имя детей и вместе с детьми принял смерть в газовых камерах фашистского лагеря смерти Треблинка. Доктор Корчак заслужил мировую известность не только своей героической смертью, но и всей своей жизнью.</a:t>
            </a:r>
            <a:endParaRPr lang="ru-RU" sz="1400" dirty="0"/>
          </a:p>
        </p:txBody>
      </p:sp>
      <p:sp>
        <p:nvSpPr>
          <p:cNvPr id="15361" name="Rectangle 1"/>
          <p:cNvSpPr>
            <a:spLocks noChangeArrowheads="1"/>
          </p:cNvSpPr>
          <p:nvPr/>
        </p:nvSpPr>
        <p:spPr bwMode="auto">
          <a:xfrm>
            <a:off x="1357290" y="3308922"/>
            <a:ext cx="1928826"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Корчак, Я. Педагогическое наследие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Януш</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Корчак ; [сост. К. П. Чулкова ; пер. с пол. К. Э. Сенкевич]. – М. : Педагогика, 1990. – 267 с. – (Библиотека учителя).</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362" name="Rectangle 2"/>
          <p:cNvSpPr>
            <a:spLocks noChangeArrowheads="1"/>
          </p:cNvSpPr>
          <p:nvPr/>
        </p:nvSpPr>
        <p:spPr bwMode="auto">
          <a:xfrm>
            <a:off x="4357686" y="3357562"/>
            <a:ext cx="1928826" cy="14157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Корчак, Я. Как любить ребенка : книга о воспитании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Януш</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Корчак ; [пер. с пол. К. Э. Сенкевич]. – М. : Политиздат , 1990. – 492 с</a:t>
            </a:r>
            <a:r>
              <a:rPr kumimoji="0" lang="ru-RU" sz="1400" b="0" i="0" u="none" strike="noStrike" cap="none" normalizeH="0" baseline="0" dirty="0" smtClean="0">
                <a:ln>
                  <a:noFill/>
                </a:ln>
                <a:solidFill>
                  <a:schemeClr val="bg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bg1"/>
              </a:solidFill>
              <a:effectLst/>
              <a:latin typeface="Arial" pitchFamily="34" charset="0"/>
            </a:endParaRPr>
          </a:p>
        </p:txBody>
      </p:sp>
      <p:sp>
        <p:nvSpPr>
          <p:cNvPr id="12" name="Прямоугольник 11"/>
          <p:cNvSpPr/>
          <p:nvPr/>
        </p:nvSpPr>
        <p:spPr>
          <a:xfrm>
            <a:off x="285720" y="5000636"/>
            <a:ext cx="2428892" cy="160043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В книге впервые публикуются материалы и сформулированы основные положения  новаторской педагогики писателя, получившей название "педагогика сердца". </a:t>
            </a:r>
            <a:endParaRPr lang="ru-RU" sz="1400" dirty="0">
              <a:latin typeface="Times New Roman" pitchFamily="18" charset="0"/>
              <a:cs typeface="Times New Roman" pitchFamily="18" charset="0"/>
            </a:endParaRPr>
          </a:p>
        </p:txBody>
      </p:sp>
      <p:sp>
        <p:nvSpPr>
          <p:cNvPr id="13" name="Прямоугольник 12"/>
          <p:cNvSpPr/>
          <p:nvPr/>
        </p:nvSpPr>
        <p:spPr>
          <a:xfrm>
            <a:off x="3000364" y="4786322"/>
            <a:ext cx="2928958" cy="181588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Корчак не предлагает готовых решений и специальных методик, он доверительно обращается к читателю  приглашает его поразмышлять и самому преодолеть свои проблемы и ошибки в трудном деле воспитания растущей личности.</a:t>
            </a:r>
            <a:endParaRPr lang="ru-RU" sz="1400" dirty="0">
              <a:latin typeface="Times New Roman" pitchFamily="18" charset="0"/>
              <a:cs typeface="Times New Roman" pitchFamily="18" charset="0"/>
            </a:endParaRPr>
          </a:p>
        </p:txBody>
      </p:sp>
      <p:sp>
        <p:nvSpPr>
          <p:cNvPr id="14" name="Прямоугольник 13"/>
          <p:cNvSpPr/>
          <p:nvPr/>
        </p:nvSpPr>
        <p:spPr>
          <a:xfrm>
            <a:off x="6616868" y="5429264"/>
            <a:ext cx="2286016" cy="116955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1400" dirty="0" smtClean="0">
                <a:latin typeface="Times New Roman" pitchFamily="18" charset="0"/>
                <a:cs typeface="Times New Roman" pitchFamily="18" charset="0"/>
              </a:rPr>
              <a:t>В своей повести-сказки о </a:t>
            </a:r>
            <a:r>
              <a:rPr lang="ru-RU" sz="1400" dirty="0" err="1" smtClean="0">
                <a:latin typeface="Times New Roman" pitchFamily="18" charset="0"/>
                <a:cs typeface="Times New Roman" pitchFamily="18" charset="0"/>
              </a:rPr>
              <a:t>Матиуше</a:t>
            </a:r>
            <a:r>
              <a:rPr lang="ru-RU" sz="1400" dirty="0" smtClean="0">
                <a:latin typeface="Times New Roman" pitchFamily="18" charset="0"/>
                <a:cs typeface="Times New Roman" pitchFamily="18" charset="0"/>
              </a:rPr>
              <a:t>  Я.Корчак вложил раздумья о воспитании детей, о человеческом счастье.</a:t>
            </a:r>
            <a:endParaRPr lang="ru-RU" sz="1400" dirty="0">
              <a:latin typeface="Times New Roman" pitchFamily="18" charset="0"/>
              <a:cs typeface="Times New Roman" pitchFamily="18" charset="0"/>
            </a:endParaRPr>
          </a:p>
        </p:txBody>
      </p:sp>
      <p:sp>
        <p:nvSpPr>
          <p:cNvPr id="15" name="Прямоугольник 14"/>
          <p:cNvSpPr/>
          <p:nvPr/>
        </p:nvSpPr>
        <p:spPr>
          <a:xfrm>
            <a:off x="7286644" y="3357562"/>
            <a:ext cx="164307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smtClean="0">
                <a:latin typeface="Times New Roman" pitchFamily="18" charset="0"/>
                <a:ea typeface="Times New Roman" pitchFamily="18" charset="0"/>
                <a:cs typeface="Times New Roman" pitchFamily="18" charset="0"/>
              </a:rPr>
              <a:t>Корчак, Я. Король </a:t>
            </a:r>
            <a:r>
              <a:rPr lang="ru-RU" sz="1200" dirty="0" err="1" smtClean="0">
                <a:latin typeface="Times New Roman" pitchFamily="18" charset="0"/>
                <a:ea typeface="Times New Roman" pitchFamily="18" charset="0"/>
                <a:cs typeface="Times New Roman" pitchFamily="18" charset="0"/>
              </a:rPr>
              <a:t>Матиуш</a:t>
            </a:r>
            <a:r>
              <a:rPr lang="ru-RU" sz="1200" dirty="0" smtClean="0">
                <a:latin typeface="Times New Roman" pitchFamily="18" charset="0"/>
                <a:ea typeface="Times New Roman" pitchFamily="18" charset="0"/>
                <a:cs typeface="Times New Roman" pitchFamily="18" charset="0"/>
              </a:rPr>
              <a:t> Первый / </a:t>
            </a:r>
            <a:r>
              <a:rPr lang="ru-RU" sz="1200" dirty="0" err="1" smtClean="0">
                <a:latin typeface="Times New Roman" pitchFamily="18" charset="0"/>
                <a:ea typeface="Times New Roman" pitchFamily="18" charset="0"/>
                <a:cs typeface="Times New Roman" pitchFamily="18" charset="0"/>
              </a:rPr>
              <a:t>Януш</a:t>
            </a:r>
            <a:r>
              <a:rPr lang="ru-RU" sz="1200" dirty="0" smtClean="0">
                <a:latin typeface="Times New Roman" pitchFamily="18" charset="0"/>
                <a:ea typeface="Times New Roman" pitchFamily="18" charset="0"/>
                <a:cs typeface="Times New Roman" pitchFamily="18" charset="0"/>
              </a:rPr>
              <a:t> Корчак ; [пер. с пол. М. Павловой ; ил. Е. </a:t>
            </a:r>
            <a:r>
              <a:rPr lang="ru-RU" sz="1200" dirty="0" err="1" smtClean="0">
                <a:latin typeface="Times New Roman" pitchFamily="18" charset="0"/>
                <a:ea typeface="Times New Roman" pitchFamily="18" charset="0"/>
                <a:cs typeface="Times New Roman" pitchFamily="18" charset="0"/>
              </a:rPr>
              <a:t>Сороковского</a:t>
            </a:r>
            <a:r>
              <a:rPr lang="ru-RU" sz="1200" dirty="0" smtClean="0">
                <a:latin typeface="Times New Roman" pitchFamily="18" charset="0"/>
                <a:ea typeface="Times New Roman" pitchFamily="18" charset="0"/>
                <a:cs typeface="Times New Roman" pitchFamily="18" charset="0"/>
              </a:rPr>
              <a:t>]. – Варшава : Полония, 1958. – 240 с. : ил.</a:t>
            </a:r>
            <a:endParaRPr lang="ru-RU" sz="1200" dirty="0" smtClean="0">
              <a:latin typeface="Times New Roman" pitchFamily="18" charset="0"/>
              <a:cs typeface="Times New Roman" pitchFamily="18" charset="0"/>
            </a:endParaRPr>
          </a:p>
          <a:p>
            <a:pPr lvl="0" indent="228600" eaLnBrk="0" hangingPunct="0"/>
            <a:endParaRPr lang="ru-RU" sz="1200" dirty="0" smtClean="0">
              <a:latin typeface="Times New Roman" pitchFamily="18" charset="0"/>
              <a:cs typeface="Times New Roman" pitchFamily="18" charset="0"/>
            </a:endParaRPr>
          </a:p>
        </p:txBody>
      </p:sp>
      <p:pic>
        <p:nvPicPr>
          <p:cNvPr id="27654" name="Picture 14"/>
          <p:cNvPicPr>
            <a:picLocks noChangeAspect="1" noChangeArrowheads="1"/>
          </p:cNvPicPr>
          <p:nvPr/>
        </p:nvPicPr>
        <p:blipFill>
          <a:blip r:embed="rId7"/>
          <a:srcRect/>
          <a:stretch>
            <a:fillRect/>
          </a:stretch>
        </p:blipFill>
        <p:spPr bwMode="auto">
          <a:xfrm>
            <a:off x="6143636" y="3357562"/>
            <a:ext cx="1067636" cy="14573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out)">
                                      <p:cBhvr>
                                        <p:cTn id="13" dur="2000"/>
                                        <p:tgtEl>
                                          <p:spTgt spid="8"/>
                                        </p:tgtEl>
                                      </p:cBhvr>
                                    </p:animEffect>
                                  </p:childTnLst>
                                </p:cTn>
                              </p:par>
                              <p:par>
                                <p:cTn id="14" presetID="8" presetClass="entr" presetSubtype="32" fill="hold" nodeType="withEffect">
                                  <p:stCondLst>
                                    <p:cond delay="0"/>
                                  </p:stCondLst>
                                  <p:childTnLst>
                                    <p:set>
                                      <p:cBhvr>
                                        <p:cTn id="15" dur="1" fill="hold">
                                          <p:stCondLst>
                                            <p:cond delay="0"/>
                                          </p:stCondLst>
                                        </p:cTn>
                                        <p:tgtEl>
                                          <p:spTgt spid="27651"/>
                                        </p:tgtEl>
                                        <p:attrNameLst>
                                          <p:attrName>style.visibility</p:attrName>
                                        </p:attrNameLst>
                                      </p:cBhvr>
                                      <p:to>
                                        <p:strVal val="visible"/>
                                      </p:to>
                                    </p:set>
                                    <p:animEffect transition="in" filter="diamond(out)">
                                      <p:cBhvr>
                                        <p:cTn id="16" dur="2000"/>
                                        <p:tgtEl>
                                          <p:spTgt spid="27651"/>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strips(downLeft)">
                                      <p:cBhvr>
                                        <p:cTn id="20" dur="2000"/>
                                        <p:tgtEl>
                                          <p:spTgt spid="2765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361"/>
                                        </p:tgtEl>
                                        <p:attrNameLst>
                                          <p:attrName>style.visibility</p:attrName>
                                        </p:attrNameLst>
                                      </p:cBhvr>
                                      <p:to>
                                        <p:strVal val="visible"/>
                                      </p:to>
                                    </p:set>
                                    <p:animEffect transition="in" filter="strips(downLeft)">
                                      <p:cBhvr>
                                        <p:cTn id="23" dur="2000"/>
                                        <p:tgtEl>
                                          <p:spTgt spid="1536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2000"/>
                                        <p:tgtEl>
                                          <p:spTgt spid="12"/>
                                        </p:tgtEl>
                                      </p:cBhvr>
                                    </p:animEffect>
                                  </p:childTnLst>
                                </p:cTn>
                              </p:par>
                              <p:par>
                                <p:cTn id="27" presetID="18" presetClass="entr" presetSubtype="12" fill="hold" nodeType="withEffect">
                                  <p:stCondLst>
                                    <p:cond delay="0"/>
                                  </p:stCondLst>
                                  <p:childTnLst>
                                    <p:set>
                                      <p:cBhvr>
                                        <p:cTn id="28" dur="1" fill="hold">
                                          <p:stCondLst>
                                            <p:cond delay="0"/>
                                          </p:stCondLst>
                                        </p:cTn>
                                        <p:tgtEl>
                                          <p:spTgt spid="27653"/>
                                        </p:tgtEl>
                                        <p:attrNameLst>
                                          <p:attrName>style.visibility</p:attrName>
                                        </p:attrNameLst>
                                      </p:cBhvr>
                                      <p:to>
                                        <p:strVal val="visible"/>
                                      </p:to>
                                    </p:set>
                                    <p:animEffect transition="in" filter="strips(downLeft)">
                                      <p:cBhvr>
                                        <p:cTn id="29" dur="2000"/>
                                        <p:tgtEl>
                                          <p:spTgt spid="2765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strips(downLeft)">
                                      <p:cBhvr>
                                        <p:cTn id="32" dur="2000"/>
                                        <p:tgtEl>
                                          <p:spTgt spid="1536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2000"/>
                                        <p:tgtEl>
                                          <p:spTgt spid="13"/>
                                        </p:tgtEl>
                                      </p:cBhvr>
                                    </p:animEffect>
                                  </p:childTnLst>
                                </p:cTn>
                              </p:par>
                              <p:par>
                                <p:cTn id="36" presetID="18" presetClass="entr" presetSubtype="12" fill="hold" nodeType="withEffect">
                                  <p:stCondLst>
                                    <p:cond delay="0"/>
                                  </p:stCondLst>
                                  <p:childTnLst>
                                    <p:set>
                                      <p:cBhvr>
                                        <p:cTn id="37" dur="1" fill="hold">
                                          <p:stCondLst>
                                            <p:cond delay="0"/>
                                          </p:stCondLst>
                                        </p:cTn>
                                        <p:tgtEl>
                                          <p:spTgt spid="27654"/>
                                        </p:tgtEl>
                                        <p:attrNameLst>
                                          <p:attrName>style.visibility</p:attrName>
                                        </p:attrNameLst>
                                      </p:cBhvr>
                                      <p:to>
                                        <p:strVal val="visible"/>
                                      </p:to>
                                    </p:set>
                                    <p:animEffect transition="in" filter="strips(downLeft)">
                                      <p:cBhvr>
                                        <p:cTn id="38" dur="2000"/>
                                        <p:tgtEl>
                                          <p:spTgt spid="2765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2000"/>
                                        <p:tgtEl>
                                          <p:spTgt spid="1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5361" grpId="0" animBg="1"/>
      <p:bldP spid="15362"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428736"/>
            <a:ext cx="7991474" cy="2500331"/>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a:solidFill>
              <a:schemeClr val="accent1">
                <a:lumMod val="75000"/>
              </a:schemeClr>
            </a:solidFill>
          </a:ln>
        </p:spPr>
        <p:txBody>
          <a:bodyPr>
            <a:noAutofit/>
          </a:bodyPr>
          <a:lstStyle/>
          <a:p>
            <a:pPr lvl="0" algn="ct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900" dirty="0" smtClean="0">
                <a:solidFill>
                  <a:schemeClr val="accent3">
                    <a:lumMod val="75000"/>
                  </a:schemeClr>
                </a:solidFill>
              </a:rPr>
              <a:t/>
            </a:r>
            <a:br>
              <a:rPr lang="ru-RU" sz="900" dirty="0" smtClean="0">
                <a:solidFill>
                  <a:schemeClr val="accent3">
                    <a:lumMod val="75000"/>
                  </a:schemeClr>
                </a:solidFill>
              </a:rPr>
            </a:br>
            <a:r>
              <a:rPr lang="ru-RU" sz="4000" dirty="0" smtClean="0">
                <a:solidFill>
                  <a:schemeClr val="accent3">
                    <a:lumMod val="75000"/>
                  </a:schemeClr>
                </a:solidFill>
              </a:rPr>
              <a:t>Раздел </a:t>
            </a:r>
            <a:r>
              <a:rPr lang="en-US" sz="4000" dirty="0" smtClean="0">
                <a:solidFill>
                  <a:schemeClr val="accent3">
                    <a:lumMod val="75000"/>
                  </a:schemeClr>
                </a:solidFill>
              </a:rPr>
              <a:t>III</a:t>
            </a:r>
            <a:r>
              <a:rPr lang="ru-RU" sz="4000" dirty="0" smtClean="0">
                <a:solidFill>
                  <a:schemeClr val="accent3">
                    <a:lumMod val="75000"/>
                  </a:schemeClr>
                </a:solidFill>
              </a:rPr>
              <a:t>:</a:t>
            </a:r>
            <a:r>
              <a:rPr lang="ru-RU" sz="4000" dirty="0" smtClean="0"/>
              <a:t/>
            </a:r>
            <a:br>
              <a:rPr lang="ru-RU" sz="4000" dirty="0" smtClean="0"/>
            </a:br>
            <a:r>
              <a:rPr lang="ru-RU" sz="4000" dirty="0" smtClean="0">
                <a:ln>
                  <a:noFill/>
                </a:ln>
                <a:solidFill>
                  <a:schemeClr val="accent3">
                    <a:lumMod val="75000"/>
                  </a:schemeClr>
                </a:solidFill>
                <a:effectLst>
                  <a:outerShdw blurRad="38100" dist="38100" dir="2700000" algn="tl">
                    <a:srgbClr val="000000">
                      <a:alpha val="43137"/>
                    </a:srgbClr>
                  </a:outerShdw>
                </a:effectLst>
                <a:latin typeface="+mn-lt"/>
                <a:cs typeface="Times New Roman" pitchFamily="18" charset="0"/>
              </a:rPr>
              <a:t>Толерантность в мире : </a:t>
            </a:r>
            <a:br>
              <a:rPr lang="ru-RU" sz="4000" dirty="0" smtClean="0">
                <a:ln>
                  <a:noFill/>
                </a:ln>
                <a:solidFill>
                  <a:schemeClr val="accent3">
                    <a:lumMod val="75000"/>
                  </a:schemeClr>
                </a:solidFill>
                <a:effectLst>
                  <a:outerShdw blurRad="38100" dist="38100" dir="2700000" algn="tl">
                    <a:srgbClr val="000000">
                      <a:alpha val="43137"/>
                    </a:srgbClr>
                  </a:outerShdw>
                </a:effectLst>
                <a:latin typeface="+mn-lt"/>
                <a:cs typeface="Times New Roman" pitchFamily="18" charset="0"/>
              </a:rPr>
            </a:br>
            <a:r>
              <a:rPr lang="ru-RU" sz="4000" dirty="0" smtClean="0">
                <a:ln>
                  <a:noFill/>
                </a:ln>
                <a:solidFill>
                  <a:schemeClr val="accent3">
                    <a:lumMod val="75000"/>
                  </a:schemeClr>
                </a:solidFill>
                <a:effectLst>
                  <a:outerShdw blurRad="38100" dist="38100" dir="2700000" algn="tl">
                    <a:srgbClr val="000000">
                      <a:alpha val="43137"/>
                    </a:srgbClr>
                  </a:outerShdw>
                </a:effectLst>
                <a:latin typeface="+mn-lt"/>
                <a:cs typeface="Times New Roman" pitchFamily="18" charset="0"/>
              </a:rPr>
              <a:t>свои и чужие</a:t>
            </a:r>
            <a:br>
              <a:rPr lang="ru-RU" sz="4000" dirty="0" smtClean="0">
                <a:ln>
                  <a:noFill/>
                </a:ln>
                <a:solidFill>
                  <a:schemeClr val="accent3">
                    <a:lumMod val="75000"/>
                  </a:schemeClr>
                </a:solidFill>
                <a:effectLst>
                  <a:outerShdw blurRad="38100" dist="38100" dir="2700000" algn="tl">
                    <a:srgbClr val="000000">
                      <a:alpha val="43137"/>
                    </a:srgbClr>
                  </a:outerShdw>
                </a:effectLst>
                <a:latin typeface="+mn-lt"/>
                <a:cs typeface="Times New Roman" pitchFamily="18" charset="0"/>
              </a:rPr>
            </a:br>
            <a:endParaRPr lang="ru-RU" sz="4000" dirty="0">
              <a:solidFill>
                <a:schemeClr val="accent3">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45720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t>Россия всегда считалась толерантной страной и особенно  ее столица Москва. В Первопрестольной  уживалось множество этнических колоний как из переселенцев с окраинных территорий России, так и выходцев из иностранных государств. Отношение к ним московских властей и москвичей было «избранным», неровным и определялось  извечными факторами — религией и экономикой.</a:t>
            </a:r>
            <a:endParaRPr lang="ru-RU" sz="1400" dirty="0"/>
          </a:p>
        </p:txBody>
      </p:sp>
      <p:pic>
        <p:nvPicPr>
          <p:cNvPr id="3" name="Picture 6" descr="Изображение книги Московской старины преданья. Повести, очерки, статьи Муравьев Владимир Брониславович в интернет-магазине readru"/>
          <p:cNvPicPr>
            <a:picLocks noChangeAspect="1" noChangeArrowheads="1"/>
          </p:cNvPicPr>
          <p:nvPr/>
        </p:nvPicPr>
        <p:blipFill>
          <a:blip r:embed="rId3"/>
          <a:srcRect/>
          <a:stretch>
            <a:fillRect/>
          </a:stretch>
        </p:blipFill>
        <p:spPr bwMode="auto">
          <a:xfrm>
            <a:off x="214282" y="2428868"/>
            <a:ext cx="1335086" cy="2015982"/>
          </a:xfrm>
          <a:prstGeom prst="rect">
            <a:avLst/>
          </a:prstGeom>
          <a:noFill/>
          <a:ln w="9525">
            <a:noFill/>
            <a:miter lim="800000"/>
            <a:headEnd/>
            <a:tailEnd/>
          </a:ln>
        </p:spPr>
      </p:pic>
      <p:sp>
        <p:nvSpPr>
          <p:cNvPr id="13313" name="Rectangle 1"/>
          <p:cNvSpPr>
            <a:spLocks noChangeArrowheads="1"/>
          </p:cNvSpPr>
          <p:nvPr/>
        </p:nvSpPr>
        <p:spPr bwMode="auto">
          <a:xfrm>
            <a:off x="214282" y="5429264"/>
            <a:ext cx="8715436" cy="11695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Первыми иноземцами  в древней Москве были ученые греки из Византии — священники, переводчики, иконописцы. Основой  дружеских отношений  москвичей  и греков было общее вероисповедание. Для них на улице Никольской был устроен Греческий гостиный двор, где появилась первая московская кофейня: по праздникам  «сыны эллинов» собирались в своем кругу, пили гретое вино и кофе.</a:t>
            </a:r>
            <a:endParaRPr kumimoji="0" lang="ru-RU" sz="1400" b="0" i="0" u="none" strike="noStrike" cap="none" normalizeH="0" baseline="0" dirty="0" smtClean="0">
              <a:ln>
                <a:noFill/>
              </a:ln>
              <a:solidFill>
                <a:schemeClr val="bg1"/>
              </a:solidFill>
              <a:effectLst/>
              <a:latin typeface="Arial" pitchFamily="34" charset="0"/>
            </a:endParaRPr>
          </a:p>
        </p:txBody>
      </p:sp>
      <p:pic>
        <p:nvPicPr>
          <p:cNvPr id="8" name="Picture 2" descr="Изображение книги Сорок сороков. В четырех томах. Том 3 "/>
          <p:cNvPicPr>
            <a:picLocks noChangeAspect="1" noChangeArrowheads="1"/>
          </p:cNvPicPr>
          <p:nvPr/>
        </p:nvPicPr>
        <p:blipFill>
          <a:blip r:embed="rId4"/>
          <a:srcRect/>
          <a:stretch>
            <a:fillRect/>
          </a:stretch>
        </p:blipFill>
        <p:spPr bwMode="auto">
          <a:xfrm>
            <a:off x="4929190" y="214290"/>
            <a:ext cx="1357322" cy="1934184"/>
          </a:xfrm>
          <a:prstGeom prst="rect">
            <a:avLst/>
          </a:prstGeom>
          <a:noFill/>
          <a:ln w="9525">
            <a:noFill/>
            <a:miter lim="800000"/>
            <a:headEnd/>
            <a:tailEnd/>
          </a:ln>
        </p:spPr>
      </p:pic>
      <p:sp>
        <p:nvSpPr>
          <p:cNvPr id="9" name="Прямоугольник 8"/>
          <p:cNvSpPr/>
          <p:nvPr/>
        </p:nvSpPr>
        <p:spPr>
          <a:xfrm>
            <a:off x="6357950" y="214290"/>
            <a:ext cx="2643174" cy="2308324"/>
          </a:xfrm>
          <a:prstGeom prst="rect">
            <a:avLst/>
          </a:prstGeom>
        </p:spPr>
        <p:txBody>
          <a:bodyPr wrap="square">
            <a:spAutoFit/>
          </a:bodyPr>
          <a:lstStyle/>
          <a:p>
            <a:r>
              <a:rPr lang="ru-RU" sz="1200" dirty="0" smtClean="0"/>
              <a:t>Состоит из четырёх томов. Каждому храму  посвящена отдельная статья, содержащая информацию об архитектуре и истории храма. В книгу включены не только действующие храмы, но также закрытые и разрушенные. В основном книга посвящена православным храмам, но в четвёртом, заключительном, томе приводятся сведения о храмах иных </a:t>
            </a:r>
            <a:r>
              <a:rPr lang="ru-RU" sz="1200" dirty="0" err="1" smtClean="0"/>
              <a:t>конфессий</a:t>
            </a:r>
            <a:r>
              <a:rPr lang="ru-RU" sz="1200" dirty="0" smtClean="0"/>
              <a:t> и религий.</a:t>
            </a:r>
            <a:endParaRPr lang="ru-RU" sz="1200" dirty="0"/>
          </a:p>
        </p:txBody>
      </p:sp>
      <p:sp>
        <p:nvSpPr>
          <p:cNvPr id="10" name="Прямоугольник 9"/>
          <p:cNvSpPr/>
          <p:nvPr/>
        </p:nvSpPr>
        <p:spPr>
          <a:xfrm>
            <a:off x="5857884" y="3714752"/>
            <a:ext cx="3071834" cy="1754326"/>
          </a:xfrm>
          <a:prstGeom prst="rect">
            <a:avLst/>
          </a:prstGeom>
        </p:spPr>
        <p:txBody>
          <a:bodyPr wrap="square">
            <a:spAutoFit/>
          </a:bodyPr>
          <a:lstStyle/>
          <a:p>
            <a:r>
              <a:rPr lang="ru-RU" sz="1200" dirty="0" smtClean="0"/>
              <a:t>Автор дает широкую картину возникновения и развития древнерусского искусства, рассказывает о величайших достижениях русской художественной культуры, запечатленных в произведениях, которые по достоинству вошли в бессмертный фонд мирового искусства.</a:t>
            </a:r>
            <a:endParaRPr lang="ru-RU" sz="1200" dirty="0"/>
          </a:p>
        </p:txBody>
      </p:sp>
      <p:sp>
        <p:nvSpPr>
          <p:cNvPr id="11" name="Прямоугольник 10"/>
          <p:cNvSpPr/>
          <p:nvPr/>
        </p:nvSpPr>
        <p:spPr>
          <a:xfrm>
            <a:off x="1500166" y="2428868"/>
            <a:ext cx="2714644" cy="1938992"/>
          </a:xfrm>
          <a:prstGeom prst="rect">
            <a:avLst/>
          </a:prstGeom>
        </p:spPr>
        <p:txBody>
          <a:bodyPr wrap="square">
            <a:spAutoFit/>
          </a:bodyPr>
          <a:lstStyle/>
          <a:p>
            <a:r>
              <a:rPr lang="ru-RU" sz="1200" dirty="0" smtClean="0"/>
              <a:t>В книгу вошли произведения, посвященные Москве: об истории старинных районов города, о происхождении и непростых судьбах старинных названий московских улиц, статьи об охране памятников, очерк о поисках библиотеки Ивана Грозного, а также об образе святого Георгия в русской культуре и истории</a:t>
            </a:r>
            <a:endParaRPr lang="ru-RU" sz="1200" dirty="0"/>
          </a:p>
        </p:txBody>
      </p:sp>
      <p:sp>
        <p:nvSpPr>
          <p:cNvPr id="16385" name="Rectangle 1"/>
          <p:cNvSpPr>
            <a:spLocks noChangeArrowheads="1"/>
          </p:cNvSpPr>
          <p:nvPr/>
        </p:nvSpPr>
        <p:spPr bwMode="auto">
          <a:xfrm>
            <a:off x="214282" y="4500570"/>
            <a:ext cx="350046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Муравьев, В. Б. Московской старины преданья : повести, очерки, статьи / Владимир Муравьев. – М. : Рус. м</a:t>
            </a:r>
            <a:r>
              <a:rPr kumimoji="0" lang="en-US"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i</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ръ</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2004. – 637 с. : ил., фото,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(Большая Московская Библиотека).</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Прямоугольник 11"/>
          <p:cNvSpPr/>
          <p:nvPr/>
        </p:nvSpPr>
        <p:spPr>
          <a:xfrm>
            <a:off x="3857620" y="4143380"/>
            <a:ext cx="192882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228600"/>
            <a:r>
              <a:rPr lang="ru-RU" sz="1200" dirty="0" smtClean="0">
                <a:latin typeface="Times New Roman" pitchFamily="18" charset="0"/>
                <a:ea typeface="Times New Roman" pitchFamily="18" charset="0"/>
                <a:cs typeface="Times New Roman" pitchFamily="18" charset="0"/>
              </a:rPr>
              <a:t>Любимов, Л. Д. Искусство Древней Руси : [кн. для чтения] / Лев Любимов. – М. : Просвещение, 1981. – 333 с. : ил., фото.</a:t>
            </a:r>
            <a:endParaRPr lang="ru-RU" sz="1200" dirty="0" smtClean="0">
              <a:latin typeface="Times New Roman" pitchFamily="18" charset="0"/>
              <a:cs typeface="Times New Roman" pitchFamily="18" charset="0"/>
            </a:endParaRPr>
          </a:p>
        </p:txBody>
      </p:sp>
      <p:sp>
        <p:nvSpPr>
          <p:cNvPr id="16387" name="Rectangle 3"/>
          <p:cNvSpPr>
            <a:spLocks noChangeArrowheads="1"/>
          </p:cNvSpPr>
          <p:nvPr/>
        </p:nvSpPr>
        <p:spPr bwMode="auto">
          <a:xfrm>
            <a:off x="5429256" y="2571744"/>
            <a:ext cx="3500462"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Сорок Сороков : краткая иллюстрированная история всех московских храмов / [авт.–сост. П. Г. Паламарчук]. – М. : Книга и бизнес : Кром. – (Истоки). Т. 3 : Москва в границах 1917 года. – 1995. – 585 с. : ил.</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7" name="Picture 2" descr="Искусство Древней Руси"/>
          <p:cNvPicPr>
            <a:picLocks noChangeAspect="1" noChangeArrowheads="1"/>
          </p:cNvPicPr>
          <p:nvPr/>
        </p:nvPicPr>
        <p:blipFill>
          <a:blip r:embed="rId5"/>
          <a:srcRect l="10345" r="12068"/>
          <a:stretch>
            <a:fillRect/>
          </a:stretch>
        </p:blipFill>
        <p:spPr bwMode="auto">
          <a:xfrm>
            <a:off x="4214810" y="2071678"/>
            <a:ext cx="1143966" cy="1881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arn(outVertical)">
                                      <p:cBhvr>
                                        <p:cTn id="7" dur="2000"/>
                                        <p:tgtEl>
                                          <p:spTgt spid="133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2000"/>
                                        <p:tgtEl>
                                          <p:spTgt spid="2"/>
                                        </p:tgtEl>
                                      </p:cBhvr>
                                    </p:animEffect>
                                  </p:childTnLst>
                                </p:cTn>
                              </p:par>
                            </p:childTnLst>
                          </p:cTn>
                        </p:par>
                        <p:par>
                          <p:cTn id="11" fill="hold">
                            <p:stCondLst>
                              <p:cond delay="2000"/>
                            </p:stCondLst>
                            <p:childTnLst>
                              <p:par>
                                <p:cTn id="12" presetID="18" presetClass="entr" presetSubtype="1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2000"/>
                                        <p:tgtEl>
                                          <p:spTgt spid="8"/>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2000"/>
                                        <p:tgtEl>
                                          <p:spTgt spid="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strips(downLeft)">
                                      <p:cBhvr>
                                        <p:cTn id="20" dur="2000"/>
                                        <p:tgtEl>
                                          <p:spTgt spid="16387"/>
                                        </p:tgtEl>
                                      </p:cBhvr>
                                    </p:animEffect>
                                  </p:childTnLst>
                                </p:cTn>
                              </p:par>
                              <p:par>
                                <p:cTn id="21" presetID="18" presetClass="entr" presetSubtype="1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20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2000"/>
                                        <p:tgtEl>
                                          <p:spTgt spid="1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Left)">
                                      <p:cBhvr>
                                        <p:cTn id="29" dur="2000"/>
                                        <p:tgtEl>
                                          <p:spTgt spid="10"/>
                                        </p:tgtEl>
                                      </p:cBhvr>
                                    </p:animEffect>
                                  </p:childTnLst>
                                </p:cTn>
                              </p:par>
                              <p:par>
                                <p:cTn id="30" presetID="18" presetClass="entr" presetSubtype="12"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2000"/>
                                        <p:tgtEl>
                                          <p:spTgt spid="3"/>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2000"/>
                                        <p:tgtEl>
                                          <p:spTgt spid="1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6385"/>
                                        </p:tgtEl>
                                        <p:attrNameLst>
                                          <p:attrName>style.visibility</p:attrName>
                                        </p:attrNameLst>
                                      </p:cBhvr>
                                      <p:to>
                                        <p:strVal val="visible"/>
                                      </p:to>
                                    </p:set>
                                    <p:animEffect transition="in" filter="strips(downLeft)">
                                      <p:cBhvr>
                                        <p:cTn id="38"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313" grpId="0" animBg="1"/>
      <p:bldP spid="9" grpId="0"/>
      <p:bldP spid="10" grpId="0"/>
      <p:bldP spid="11" grpId="0"/>
      <p:bldP spid="16385" grpId="0" animBg="1"/>
      <p:bldP spid="12" grpId="0" animBg="1"/>
      <p:bldP spid="163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071934" y="258894"/>
            <a:ext cx="4786346" cy="166199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В конце XV века на передовую выступили итальянцы, приехавшие строить московский Кремль. </a:t>
            </a:r>
            <a:r>
              <a:rPr kumimoji="0" lang="ru-RU" sz="1400" b="0" i="0" u="none" strike="noStrike" cap="none" normalizeH="0" baseline="0" dirty="0" smtClean="0">
                <a:ln>
                  <a:noFill/>
                </a:ln>
                <a:effectLst/>
                <a:latin typeface="Arial" pitchFamily="34" charset="0"/>
                <a:ea typeface="Times New Roman" pitchFamily="18" charset="0"/>
              </a:rPr>
              <a:t>Именно итальянцы возвели  </a:t>
            </a:r>
            <a:r>
              <a:rPr kumimoji="0" lang="ru-RU" sz="1400" b="0" i="0" u="none" strike="noStrike" cap="none" normalizeH="0" baseline="0" dirty="0" err="1" smtClean="0">
                <a:ln>
                  <a:noFill/>
                </a:ln>
                <a:effectLst/>
                <a:latin typeface="Arial" pitchFamily="34" charset="0"/>
                <a:ea typeface="Times New Roman" pitchFamily="18" charset="0"/>
              </a:rPr>
              <a:t>Грановитую</a:t>
            </a:r>
            <a:r>
              <a:rPr kumimoji="0" lang="ru-RU" sz="1400" b="0" i="0" u="none" strike="noStrike" cap="none" normalizeH="0" baseline="0" dirty="0" smtClean="0">
                <a:ln>
                  <a:noFill/>
                </a:ln>
                <a:effectLst/>
                <a:latin typeface="Arial" pitchFamily="34" charset="0"/>
                <a:ea typeface="Times New Roman" pitchFamily="18" charset="0"/>
              </a:rPr>
              <a:t>  палату,  самое старое гражданское сооружение Москвы, здесь размещался главный тронный зал царского дворца, заседала Боярская дума.</a:t>
            </a:r>
            <a:r>
              <a:rPr kumimoji="0" lang="ru-RU" sz="900" b="0" i="0" u="none" strike="noStrike" cap="none" normalizeH="0" baseline="0" dirty="0" smtClean="0">
                <a:ln>
                  <a:noFill/>
                </a:ln>
                <a:effectLst/>
                <a:latin typeface="Tahoma" pitchFamily="34" charset="0"/>
                <a:ea typeface="Times New Roman" pitchFamily="18" charset="0"/>
                <a:cs typeface="Tahoma" pitchFamily="34" charset="0"/>
              </a:rPr>
              <a:t> </a:t>
            </a:r>
            <a:endParaRPr kumimoji="0" lang="ru-RU" sz="900" b="0" i="0" u="none" strike="noStrike" cap="none" normalizeH="0" baseline="0" dirty="0" smtClean="0">
              <a:ln>
                <a:noFill/>
              </a:ln>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endParaRPr>
          </a:p>
        </p:txBody>
      </p:sp>
      <p:pic>
        <p:nvPicPr>
          <p:cNvPr id="3" name="Picture 6" descr="http://www.antikbook.ru/admin/editor/image/iterafogav.jpg"/>
          <p:cNvPicPr>
            <a:picLocks noChangeAspect="1" noChangeArrowheads="1"/>
          </p:cNvPicPr>
          <p:nvPr/>
        </p:nvPicPr>
        <p:blipFill>
          <a:blip r:embed="rId3" cstate="print"/>
          <a:srcRect/>
          <a:stretch>
            <a:fillRect/>
          </a:stretch>
        </p:blipFill>
        <p:spPr bwMode="auto">
          <a:xfrm>
            <a:off x="218814" y="285728"/>
            <a:ext cx="1357322" cy="1622166"/>
          </a:xfrm>
          <a:prstGeom prst="rect">
            <a:avLst/>
          </a:prstGeom>
          <a:noFill/>
          <a:ln w="9525">
            <a:noFill/>
            <a:miter lim="800000"/>
            <a:headEnd/>
            <a:tailEnd/>
          </a:ln>
        </p:spPr>
      </p:pic>
      <p:pic>
        <p:nvPicPr>
          <p:cNvPr id="4" name="Picture 8" descr="http://www.zlatoriza.ru/uploads/items/big/01-7337.jpg"/>
          <p:cNvPicPr>
            <a:picLocks noChangeAspect="1" noChangeArrowheads="1"/>
          </p:cNvPicPr>
          <p:nvPr/>
        </p:nvPicPr>
        <p:blipFill>
          <a:blip r:embed="rId4" cstate="print"/>
          <a:srcRect/>
          <a:stretch>
            <a:fillRect/>
          </a:stretch>
        </p:blipFill>
        <p:spPr bwMode="auto">
          <a:xfrm>
            <a:off x="207663" y="3429000"/>
            <a:ext cx="1391941" cy="1862108"/>
          </a:xfrm>
          <a:prstGeom prst="rect">
            <a:avLst/>
          </a:prstGeom>
          <a:noFill/>
          <a:ln w="9525">
            <a:noFill/>
            <a:miter lim="800000"/>
            <a:headEnd/>
            <a:tailEnd/>
          </a:ln>
        </p:spPr>
      </p:pic>
      <p:pic>
        <p:nvPicPr>
          <p:cNvPr id="12293" name="Picture 5" descr=" История Москвы"/>
          <p:cNvPicPr>
            <a:picLocks noChangeAspect="1" noChangeArrowheads="1"/>
          </p:cNvPicPr>
          <p:nvPr/>
        </p:nvPicPr>
        <p:blipFill>
          <a:blip r:embed="rId5"/>
          <a:srcRect/>
          <a:stretch>
            <a:fillRect/>
          </a:stretch>
        </p:blipFill>
        <p:spPr bwMode="auto">
          <a:xfrm>
            <a:off x="3786182" y="2000240"/>
            <a:ext cx="1370028" cy="2000240"/>
          </a:xfrm>
          <a:prstGeom prst="rect">
            <a:avLst/>
          </a:prstGeom>
          <a:noFill/>
        </p:spPr>
      </p:pic>
      <p:sp>
        <p:nvSpPr>
          <p:cNvPr id="6" name="Прямоугольник 5"/>
          <p:cNvSpPr/>
          <p:nvPr/>
        </p:nvSpPr>
        <p:spPr>
          <a:xfrm>
            <a:off x="5632419" y="2285992"/>
            <a:ext cx="3214710" cy="246221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t>Данное издание представляет собой популярную историю Москвы, начиная с древнейших времен и до середины XIX века. В книге подробно рассказывается о развитии города, градостроительстве и архитектуре, научных достижениях и культуре Москвы, быте и обычаях москвичей на протяжении столетий. </a:t>
            </a:r>
            <a:endParaRPr lang="ru-RU" sz="1400" dirty="0"/>
          </a:p>
        </p:txBody>
      </p:sp>
      <p:sp>
        <p:nvSpPr>
          <p:cNvPr id="7" name="Прямоугольник 6"/>
          <p:cNvSpPr/>
          <p:nvPr/>
        </p:nvSpPr>
        <p:spPr>
          <a:xfrm>
            <a:off x="214282" y="2071678"/>
            <a:ext cx="3071834" cy="116955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t>Читателям предоставляется возможность совершить путешествие во времени по улицам и площадям главного города России </a:t>
            </a:r>
            <a:endParaRPr lang="ru-RU" sz="1400" dirty="0"/>
          </a:p>
        </p:txBody>
      </p:sp>
      <p:sp>
        <p:nvSpPr>
          <p:cNvPr id="153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a:r>
            <a:br>
              <a:rPr kumimoji="0" lang="ru-RU" sz="1800" b="0" i="0" u="none" strike="noStrike" cap="none" normalizeH="0" baseline="0" smtClean="0">
                <a:ln>
                  <a:noFill/>
                </a:ln>
                <a:solidFill>
                  <a:schemeClr val="tx1"/>
                </a:solidFill>
                <a:effectLst/>
                <a:latin typeface="Arial" charset="0"/>
              </a:rPr>
            </a:br>
            <a:endParaRPr kumimoji="0" lang="ru-RU" sz="1800" b="0" i="0" u="none" strike="noStrike" cap="none" normalizeH="0" baseline="0" smtClean="0">
              <a:ln>
                <a:noFill/>
              </a:ln>
              <a:solidFill>
                <a:schemeClr val="tx1"/>
              </a:solidFill>
              <a:effectLst/>
              <a:latin typeface="Arial" charset="0"/>
            </a:endParaRPr>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214282" y="5500702"/>
            <a:ext cx="6429420" cy="9541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Arial" pitchFamily="34" charset="0"/>
                <a:ea typeface="Times New Roman"/>
                <a:cs typeface="Arial" pitchFamily="34" charset="0"/>
              </a:rPr>
              <a:t>Чтобы осознать себя неотъемлемой частью большого города, его славной культуры, необходимо увидеть столицу через призму истории. Эта книга расскажет о превращении небольшого поселения в столицу великого государства – Москву</a:t>
            </a:r>
            <a:endParaRPr lang="ru-RU" sz="1400" dirty="0">
              <a:latin typeface="Arial" pitchFamily="34" charset="0"/>
              <a:cs typeface="Arial" pitchFamily="34" charset="0"/>
            </a:endParaRPr>
          </a:p>
        </p:txBody>
      </p:sp>
      <p:sp>
        <p:nvSpPr>
          <p:cNvPr id="2" name="Rectangle 1"/>
          <p:cNvSpPr>
            <a:spLocks noChangeArrowheads="1"/>
          </p:cNvSpPr>
          <p:nvPr/>
        </p:nvSpPr>
        <p:spPr bwMode="auto">
          <a:xfrm>
            <a:off x="1643042" y="285728"/>
            <a:ext cx="2286016"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Облик старой Москвы : </a:t>
            </a:r>
            <a:r>
              <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XVII</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начало </a:t>
            </a:r>
            <a:r>
              <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XX</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века. [Музей истории города Москвы] / А. В. Черный, Н.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Музалевская</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Пацева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А. Михайлов, Р. А. Любимцев. – М. : Изобразит. Искусство, 1997. – 335 с. : ил., фото.</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Rectangle 2"/>
          <p:cNvSpPr>
            <a:spLocks noChangeArrowheads="1"/>
          </p:cNvSpPr>
          <p:nvPr/>
        </p:nvSpPr>
        <p:spPr bwMode="auto">
          <a:xfrm>
            <a:off x="1714480" y="3500438"/>
            <a:ext cx="1500198"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Ермильченко, Н. История Москвы / Наталия Ермильченко. – М. : Белый город, 2001. – 47 с. : ил., фото. – (История России)</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3" name="Rectangle 3"/>
          <p:cNvSpPr>
            <a:spLocks noChangeArrowheads="1"/>
          </p:cNvSpPr>
          <p:nvPr/>
        </p:nvSpPr>
        <p:spPr bwMode="auto">
          <a:xfrm>
            <a:off x="3357554" y="4071942"/>
            <a:ext cx="2071670"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История Москвы : с древнейших времен до </a:t>
            </a:r>
            <a:r>
              <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XIX</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[сост. С. Ю.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Шокарев</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А. Б. Лагутин].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Галерия</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2009. – 319 с. : ил.</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vertical)">
                                      <p:cBhvr>
                                        <p:cTn id="7" dur="2000"/>
                                        <p:tgtEl>
                                          <p:spTgt spid="12289"/>
                                        </p:tgtEl>
                                      </p:cBhvr>
                                    </p:animEffect>
                                  </p:childTnLst>
                                </p:cTn>
                              </p:par>
                            </p:childTnLst>
                          </p:cTn>
                        </p:par>
                        <p:par>
                          <p:cTn id="8" fill="hold">
                            <p:stCondLst>
                              <p:cond delay="2000"/>
                            </p:stCondLst>
                            <p:childTnLst>
                              <p:par>
                                <p:cTn id="9" presetID="18"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Left)">
                                      <p:cBhvr>
                                        <p:cTn id="11" dur="2000"/>
                                        <p:tgtEl>
                                          <p:spTgt spid="3"/>
                                        </p:tgtEl>
                                      </p:cBhvr>
                                    </p:animEffect>
                                  </p:childTnLst>
                                </p:cTn>
                              </p:par>
                              <p:par>
                                <p:cTn id="12" presetID="18" presetClass="entr" presetSubtype="9"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upLeft)">
                                      <p:cBhvr>
                                        <p:cTn id="14" dur="2000"/>
                                        <p:tgtEl>
                                          <p:spTgt spid="2"/>
                                        </p:tgtEl>
                                      </p:cBhvr>
                                    </p:animEffect>
                                  </p:childTnLst>
                                </p:cTn>
                              </p:par>
                              <p:par>
                                <p:cTn id="15" presetID="18" presetClass="entr" presetSubtype="9"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Left)">
                                      <p:cBhvr>
                                        <p:cTn id="17" dur="2000"/>
                                        <p:tgtEl>
                                          <p:spTgt spid="7"/>
                                        </p:tgtEl>
                                      </p:cBhvr>
                                    </p:animEffect>
                                  </p:childTnLst>
                                </p:cTn>
                              </p:par>
                              <p:par>
                                <p:cTn id="18" presetID="18" presetClass="entr" presetSubtype="9"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2000"/>
                                        <p:tgtEl>
                                          <p:spTgt spid="4"/>
                                        </p:tgtEl>
                                      </p:cBhvr>
                                    </p:animEffect>
                                  </p:childTnLst>
                                </p:cTn>
                              </p:par>
                              <p:par>
                                <p:cTn id="21" presetID="18"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Left)">
                                      <p:cBhvr>
                                        <p:cTn id="23" dur="2000"/>
                                        <p:tgtEl>
                                          <p:spTgt spid="5"/>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upLeft)">
                                      <p:cBhvr>
                                        <p:cTn id="26" dur="2000"/>
                                        <p:tgtEl>
                                          <p:spTgt spid="12"/>
                                        </p:tgtEl>
                                      </p:cBhvr>
                                    </p:animEffect>
                                  </p:childTnLst>
                                </p:cTn>
                              </p:par>
                              <p:par>
                                <p:cTn id="27" presetID="18" presetClass="entr" presetSubtype="9" fill="hold" nodeType="withEffect">
                                  <p:stCondLst>
                                    <p:cond delay="0"/>
                                  </p:stCondLst>
                                  <p:childTnLst>
                                    <p:set>
                                      <p:cBhvr>
                                        <p:cTn id="28" dur="1" fill="hold">
                                          <p:stCondLst>
                                            <p:cond delay="0"/>
                                          </p:stCondLst>
                                        </p:cTn>
                                        <p:tgtEl>
                                          <p:spTgt spid="12293"/>
                                        </p:tgtEl>
                                        <p:attrNameLst>
                                          <p:attrName>style.visibility</p:attrName>
                                        </p:attrNameLst>
                                      </p:cBhvr>
                                      <p:to>
                                        <p:strVal val="visible"/>
                                      </p:to>
                                    </p:set>
                                    <p:animEffect transition="in" filter="strips(upLeft)">
                                      <p:cBhvr>
                                        <p:cTn id="29" dur="2000"/>
                                        <p:tgtEl>
                                          <p:spTgt spid="12293"/>
                                        </p:tgtEl>
                                      </p:cBhvr>
                                    </p:animEffect>
                                  </p:childTnLst>
                                </p:cTn>
                              </p:par>
                              <p:par>
                                <p:cTn id="30" presetID="18" presetClass="entr" presetSubtype="9" fill="hold" grpId="0" nodeType="withEffect">
                                  <p:stCondLst>
                                    <p:cond delay="0"/>
                                  </p:stCondLst>
                                  <p:childTnLst>
                                    <p:set>
                                      <p:cBhvr>
                                        <p:cTn id="31" dur="1" fill="hold">
                                          <p:stCondLst>
                                            <p:cond delay="0"/>
                                          </p:stCondLst>
                                        </p:cTn>
                                        <p:tgtEl>
                                          <p:spTgt spid="15363"/>
                                        </p:tgtEl>
                                        <p:attrNameLst>
                                          <p:attrName>style.visibility</p:attrName>
                                        </p:attrNameLst>
                                      </p:cBhvr>
                                      <p:to>
                                        <p:strVal val="visible"/>
                                      </p:to>
                                    </p:set>
                                    <p:animEffect transition="in" filter="strips(upLeft)">
                                      <p:cBhvr>
                                        <p:cTn id="32" dur="2000"/>
                                        <p:tgtEl>
                                          <p:spTgt spid="15363"/>
                                        </p:tgtEl>
                                      </p:cBhvr>
                                    </p:animEffect>
                                  </p:childTnLst>
                                </p:cTn>
                              </p:par>
                              <p:par>
                                <p:cTn id="33" presetID="18" presetClass="entr" presetSubtype="9"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upLeft)">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6" grpId="0" animBg="1"/>
      <p:bldP spid="7" grpId="0" animBg="1"/>
      <p:bldP spid="12" grpId="0" animBg="1"/>
      <p:bldP spid="2" grpId="0" animBg="1"/>
      <p:bldP spid="5" grpId="0" animBg="1"/>
      <p:bldP spid="153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30324" y="285728"/>
            <a:ext cx="8501122"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При первых Романовых  начинается образование в Москве этнических  колоний из поселенцев с тех территорий, которые позднее войдут в состав  России. </a:t>
            </a:r>
            <a:r>
              <a:rPr lang="ru-RU" sz="1400" dirty="0" smtClean="0">
                <a:solidFill>
                  <a:schemeClr val="bg1"/>
                </a:solidFill>
                <a:latin typeface="Arial" pitchFamily="34" charset="0"/>
                <a:ea typeface="Times New Roman" pitchFamily="18" charset="0"/>
              </a:rPr>
              <a:t>Э</a:t>
            </a:r>
            <a:r>
              <a:rPr kumimoji="0" lang="ru-RU" sz="1400" b="0" i="0" u="none" strike="noStrike" cap="none" normalizeH="0" baseline="0" dirty="0" smtClean="0">
                <a:ln>
                  <a:noFill/>
                </a:ln>
                <a:solidFill>
                  <a:schemeClr val="bg1"/>
                </a:solidFill>
                <a:effectLst/>
                <a:latin typeface="Arial" pitchFamily="34" charset="0"/>
                <a:ea typeface="Times New Roman" pitchFamily="18" charset="0"/>
              </a:rPr>
              <a:t>то  Украина, Грузия, Армения. Для них создавались хорошие условия, и москвичи относились к ним вполне дружелюбно.</a:t>
            </a:r>
            <a:r>
              <a:rPr kumimoji="0" lang="ru-RU" sz="900" b="0" i="0" u="none" strike="noStrike" cap="none" normalizeH="0" baseline="0" dirty="0" smtClean="0">
                <a:ln>
                  <a:noFill/>
                </a:ln>
                <a:solidFill>
                  <a:schemeClr val="bg1"/>
                </a:solidFill>
                <a:effectLst/>
                <a:latin typeface="Arial" pitchFamily="34" charset="0"/>
              </a:rPr>
              <a:t> </a:t>
            </a:r>
            <a:endParaRPr kumimoji="0" lang="ru-RU" sz="1800" b="0" i="0" u="none" strike="noStrike" cap="none" normalizeH="0" baseline="0" dirty="0" smtClean="0">
              <a:ln>
                <a:noFill/>
              </a:ln>
              <a:solidFill>
                <a:schemeClr val="bg1"/>
              </a:solidFill>
              <a:effectLst/>
              <a:latin typeface="Arial" pitchFamily="34" charset="0"/>
            </a:endParaRPr>
          </a:p>
        </p:txBody>
      </p:sp>
      <p:sp>
        <p:nvSpPr>
          <p:cNvPr id="11266" name="Rectangle 2"/>
          <p:cNvSpPr>
            <a:spLocks noChangeArrowheads="1"/>
          </p:cNvSpPr>
          <p:nvPr/>
        </p:nvSpPr>
        <p:spPr bwMode="auto">
          <a:xfrm>
            <a:off x="6500826" y="3500438"/>
            <a:ext cx="2357422" cy="29546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771525"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А вот  Переселенцев из Западной Европы в Москве считали чужими, хотя существовала немецкая слобода, так любимая Петром </a:t>
            </a:r>
            <a:r>
              <a:rPr kumimoji="0" lang="en-US" sz="1400" b="0" i="0" u="none" strike="noStrike" cap="none" normalizeH="0" baseline="0" dirty="0" smtClean="0">
                <a:ln>
                  <a:noFill/>
                </a:ln>
                <a:solidFill>
                  <a:schemeClr val="bg1"/>
                </a:solidFill>
                <a:effectLst/>
                <a:latin typeface="Arial" pitchFamily="34" charset="0"/>
                <a:ea typeface="Times New Roman" pitchFamily="18" charset="0"/>
              </a:rPr>
              <a:t>I</a:t>
            </a:r>
            <a:r>
              <a:rPr kumimoji="0" lang="ru-RU" sz="1400" b="0" i="0" u="none" strike="noStrike" cap="none" normalizeH="0" baseline="0" dirty="0" smtClean="0">
                <a:ln>
                  <a:noFill/>
                </a:ln>
                <a:solidFill>
                  <a:schemeClr val="bg1"/>
                </a:solidFill>
                <a:effectLst/>
                <a:latin typeface="Arial" pitchFamily="34" charset="0"/>
                <a:ea typeface="Times New Roman" pitchFamily="18" charset="0"/>
              </a:rPr>
              <a:t>, и колония французов, которая славилась  галантерейщиками, модными портными, парикмахерами и парфюмерами.</a:t>
            </a:r>
            <a:endParaRPr kumimoji="0" lang="ru-RU" sz="12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tab pos="771525" algn="l"/>
              </a:tabLst>
            </a:pPr>
            <a:endParaRPr kumimoji="0" lang="ru-RU" sz="1800" b="0" i="0" u="none" strike="noStrike" cap="none" normalizeH="0" baseline="0" dirty="0" smtClean="0">
              <a:ln>
                <a:noFill/>
              </a:ln>
              <a:solidFill>
                <a:schemeClr val="bg1"/>
              </a:solidFill>
              <a:effectLst/>
              <a:latin typeface="Arial" pitchFamily="34" charset="0"/>
            </a:endParaRPr>
          </a:p>
        </p:txBody>
      </p:sp>
      <p:pic>
        <p:nvPicPr>
          <p:cNvPr id="4" name="Picture 3" descr="http://www.uchebnik.com/linkpics/56501b.jpg"/>
          <p:cNvPicPr>
            <a:picLocks noChangeAspect="1" noChangeArrowheads="1"/>
          </p:cNvPicPr>
          <p:nvPr/>
        </p:nvPicPr>
        <p:blipFill>
          <a:blip r:embed="rId3"/>
          <a:srcRect/>
          <a:stretch>
            <a:fillRect/>
          </a:stretch>
        </p:blipFill>
        <p:spPr bwMode="auto">
          <a:xfrm>
            <a:off x="3571868" y="1285860"/>
            <a:ext cx="1262058" cy="1893087"/>
          </a:xfrm>
          <a:prstGeom prst="rect">
            <a:avLst/>
          </a:prstGeom>
          <a:noFill/>
        </p:spPr>
      </p:pic>
      <p:pic>
        <p:nvPicPr>
          <p:cNvPr id="5" name="Picture 8" descr="http://www.libex.ru/dimg/358bb.jpg"/>
          <p:cNvPicPr>
            <a:picLocks noChangeAspect="1" noChangeArrowheads="1"/>
          </p:cNvPicPr>
          <p:nvPr/>
        </p:nvPicPr>
        <p:blipFill>
          <a:blip r:embed="rId4"/>
          <a:srcRect/>
          <a:stretch>
            <a:fillRect/>
          </a:stretch>
        </p:blipFill>
        <p:spPr bwMode="auto">
          <a:xfrm>
            <a:off x="5143504" y="3891081"/>
            <a:ext cx="1095362" cy="1572374"/>
          </a:xfrm>
          <a:prstGeom prst="rect">
            <a:avLst/>
          </a:prstGeom>
          <a:noFill/>
          <a:ln w="9525">
            <a:noFill/>
            <a:miter lim="800000"/>
            <a:headEnd/>
            <a:tailEnd/>
          </a:ln>
        </p:spPr>
      </p:pic>
      <p:sp>
        <p:nvSpPr>
          <p:cNvPr id="6" name="Прямоугольник 5"/>
          <p:cNvSpPr/>
          <p:nvPr/>
        </p:nvSpPr>
        <p:spPr>
          <a:xfrm>
            <a:off x="5188108" y="1214422"/>
            <a:ext cx="3643338"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t>В книге рассказывается  о Кремле как центре исторической жизни страны. Писатель рисует образы великих исторических деятелей и выдающихся москвичей, сообщает о достопримечательностях и художественных ценностях столицы - от основания города до наших дней.</a:t>
            </a:r>
            <a:endParaRPr lang="ru-RU" sz="1400" dirty="0"/>
          </a:p>
        </p:txBody>
      </p:sp>
      <p:sp>
        <p:nvSpPr>
          <p:cNvPr id="7" name="Прямоугольник 6"/>
          <p:cNvSpPr/>
          <p:nvPr/>
        </p:nvSpPr>
        <p:spPr>
          <a:xfrm>
            <a:off x="357158" y="3527690"/>
            <a:ext cx="2857520" cy="2893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t>Книга , написанная известным </a:t>
            </a:r>
            <a:r>
              <a:rPr lang="ru-RU" sz="1400" dirty="0" err="1" smtClean="0"/>
              <a:t>моcквоведом</a:t>
            </a:r>
            <a:r>
              <a:rPr lang="ru-RU" sz="1400" dirty="0" smtClean="0"/>
              <a:t>, знатоком топографии и истории столичных улиц П.Сытиным, многие годы являлась библиографической редкостью.  Она объединила богатейший фактический материал, почерпнутый из многих ценных источников, о блестящей истории нашей древней столицы.</a:t>
            </a:r>
            <a:endParaRPr lang="ru-RU" sz="1400" dirty="0"/>
          </a:p>
        </p:txBody>
      </p:sp>
      <p:sp>
        <p:nvSpPr>
          <p:cNvPr id="14337" name="Rectangle 1"/>
          <p:cNvSpPr>
            <a:spLocks noChangeArrowheads="1"/>
          </p:cNvSpPr>
          <p:nvPr/>
        </p:nvSpPr>
        <p:spPr bwMode="auto">
          <a:xfrm>
            <a:off x="357158" y="1714488"/>
            <a:ext cx="3000364"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Осетров, Е. И. Мое открытие Москвы : рассказы о столице / Евгений Осетров. – М. : Московский рабочий, 1987. – 300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338" name="Rectangle 2"/>
          <p:cNvSpPr>
            <a:spLocks noChangeArrowheads="1"/>
          </p:cNvSpPr>
          <p:nvPr/>
        </p:nvSpPr>
        <p:spPr bwMode="auto">
          <a:xfrm>
            <a:off x="3357554" y="3929066"/>
            <a:ext cx="1714512"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Сытин, П. В. Из истории московских улиц : очерки / П. В. Сытин. – М. : Московский рабочий, 1948. – 318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in)">
                                      <p:cBhvr>
                                        <p:cTn id="7" dur="2000"/>
                                        <p:tgtEl>
                                          <p:spTgt spid="112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ox(in)">
                                      <p:cBhvr>
                                        <p:cTn id="10" dur="2000"/>
                                        <p:tgtEl>
                                          <p:spTgt spid="11266"/>
                                        </p:tgtEl>
                                      </p:cBhvr>
                                    </p:animEffect>
                                  </p:childTnLst>
                                </p:cTn>
                              </p:par>
                            </p:childTnLst>
                          </p:cTn>
                        </p:par>
                        <p:par>
                          <p:cTn id="11" fill="hold">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14337"/>
                                        </p:tgtEl>
                                        <p:attrNameLst>
                                          <p:attrName>style.visibility</p:attrName>
                                        </p:attrNameLst>
                                      </p:cBhvr>
                                      <p:to>
                                        <p:strVal val="visible"/>
                                      </p:to>
                                    </p:set>
                                    <p:animEffect transition="in" filter="strips(downLeft)">
                                      <p:cBhvr>
                                        <p:cTn id="14" dur="2000"/>
                                        <p:tgtEl>
                                          <p:spTgt spid="14337"/>
                                        </p:tgtEl>
                                      </p:cBhvr>
                                    </p:animEffect>
                                  </p:childTnLst>
                                </p:cTn>
                              </p:par>
                              <p:par>
                                <p:cTn id="15" presetID="18" presetClass="entr" presetSubtype="1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2000"/>
                                        <p:tgtEl>
                                          <p:spTgt spid="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20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4338"/>
                                        </p:tgtEl>
                                        <p:attrNameLst>
                                          <p:attrName>style.visibility</p:attrName>
                                        </p:attrNameLst>
                                      </p:cBhvr>
                                      <p:to>
                                        <p:strVal val="visible"/>
                                      </p:to>
                                    </p:set>
                                    <p:animEffect transition="in" filter="strips(downLeft)">
                                      <p:cBhvr>
                                        <p:cTn id="26" dur="2000"/>
                                        <p:tgtEl>
                                          <p:spTgt spid="14338"/>
                                        </p:tgtEl>
                                      </p:cBhvr>
                                    </p:animEffect>
                                  </p:childTnLst>
                                </p:cTn>
                              </p:par>
                              <p:par>
                                <p:cTn id="27" presetID="18"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11266" grpId="0" animBg="1"/>
      <p:bldP spid="6" grpId="0" animBg="1"/>
      <p:bldP spid="7" grpId="0" animBg="1"/>
      <p:bldP spid="14337" grpId="0" animBg="1"/>
      <p:bldP spid="143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85984" y="642918"/>
            <a:ext cx="4572000" cy="523220"/>
          </a:xfrm>
          <a:prstGeom prst="rect">
            <a:avLst/>
          </a:prstGeom>
        </p:spPr>
        <p:txBody>
          <a:bodyPr wrap="square">
            <a:spAutoFit/>
          </a:bodyPr>
          <a:lstStyle/>
          <a:p>
            <a:endParaRPr lang="ru-RU" sz="1400" dirty="0" smtClean="0"/>
          </a:p>
          <a:p>
            <a:endParaRPr lang="ru-RU" sz="1400" dirty="0" smtClean="0"/>
          </a:p>
        </p:txBody>
      </p:sp>
      <p:sp>
        <p:nvSpPr>
          <p:cNvPr id="11265" name="Rectangle 1"/>
          <p:cNvSpPr>
            <a:spLocks noChangeArrowheads="1"/>
          </p:cNvSpPr>
          <p:nvPr/>
        </p:nvSpPr>
        <p:spPr bwMode="auto">
          <a:xfrm>
            <a:off x="500034" y="5214950"/>
            <a:ext cx="8358246"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Указанные формы нетерпимости нередко используются экстремистскими движениями, разжигающими ненависть, национальную рознь и социальные конфликты в обществе. Для экстремистов часто оказывается достаточным, что человек - иной, непохожий, думающий по-другому, смотрящий по-другому, верящий по-другому, любящий иное. </a:t>
            </a:r>
            <a:endParaRPr kumimoji="0" lang="ru-RU" sz="1800" b="0" i="0" u="none" strike="noStrike" cap="none" normalizeH="0" baseline="0" dirty="0" smtClean="0">
              <a:ln>
                <a:noFill/>
              </a:ln>
              <a:solidFill>
                <a:schemeClr val="bg1"/>
              </a:solidFill>
              <a:effectLst/>
              <a:latin typeface="Arial" pitchFamily="34" charset="0"/>
            </a:endParaRPr>
          </a:p>
        </p:txBody>
      </p:sp>
      <p:pic>
        <p:nvPicPr>
          <p:cNvPr id="11266" name="Picture 2" descr="C:\Documents and Settings\Полонская.TBC\Рабочий стол\сканер книг\1.jpg"/>
          <p:cNvPicPr>
            <a:picLocks noChangeAspect="1" noChangeArrowheads="1"/>
          </p:cNvPicPr>
          <p:nvPr/>
        </p:nvPicPr>
        <p:blipFill>
          <a:blip r:embed="rId3" cstate="print"/>
          <a:srcRect/>
          <a:stretch>
            <a:fillRect/>
          </a:stretch>
        </p:blipFill>
        <p:spPr bwMode="auto">
          <a:xfrm rot="20589373">
            <a:off x="830022" y="725762"/>
            <a:ext cx="1358892" cy="1985750"/>
          </a:xfrm>
          <a:prstGeom prst="rect">
            <a:avLst/>
          </a:prstGeom>
          <a:noFill/>
        </p:spPr>
      </p:pic>
      <p:pic>
        <p:nvPicPr>
          <p:cNvPr id="11267" name="Picture 3" descr="C:\Documents and Settings\Полонская.TBC\Рабочий стол\сканер книг\2.jpg"/>
          <p:cNvPicPr>
            <a:picLocks noChangeAspect="1" noChangeArrowheads="1"/>
          </p:cNvPicPr>
          <p:nvPr/>
        </p:nvPicPr>
        <p:blipFill>
          <a:blip r:embed="rId4" cstate="print"/>
          <a:srcRect/>
          <a:stretch>
            <a:fillRect/>
          </a:stretch>
        </p:blipFill>
        <p:spPr bwMode="auto">
          <a:xfrm rot="850845">
            <a:off x="6793217" y="635277"/>
            <a:ext cx="1349295" cy="1971662"/>
          </a:xfrm>
          <a:prstGeom prst="rect">
            <a:avLst/>
          </a:prstGeom>
          <a:noFill/>
        </p:spPr>
      </p:pic>
      <p:sp>
        <p:nvSpPr>
          <p:cNvPr id="13313" name="Rectangle 1"/>
          <p:cNvSpPr>
            <a:spLocks noChangeArrowheads="1"/>
          </p:cNvSpPr>
          <p:nvPr/>
        </p:nvSpPr>
        <p:spPr bwMode="auto">
          <a:xfrm>
            <a:off x="500034" y="3071810"/>
            <a:ext cx="2786082"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Тишков</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А. Этническое и религиозное многообразие – основа стабильности и развития российского общества : статьи и интервью / Валерий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Тишков</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Московское бюро по правам человека “</a:t>
            </a:r>
            <a:r>
              <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Academia</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2009. - 84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314" name="Rectangle 2"/>
          <p:cNvSpPr>
            <a:spLocks noChangeArrowheads="1"/>
          </p:cNvSpPr>
          <p:nvPr/>
        </p:nvSpPr>
        <p:spPr bwMode="auto">
          <a:xfrm>
            <a:off x="6364569" y="3104424"/>
            <a:ext cx="2454402"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Пистрякова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 А. Проблемы иммиграции : толерантность против ксенофобий и дискриминации / С. А.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Пистрякова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Изд. 2-е. - М. : Московское бюро по правам человека “</a:t>
            </a:r>
            <a:r>
              <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Academia</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2009. - 64 с.</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Прямоугольник 8"/>
          <p:cNvSpPr/>
          <p:nvPr/>
        </p:nvSpPr>
        <p:spPr>
          <a:xfrm>
            <a:off x="3571868" y="357166"/>
            <a:ext cx="2286016" cy="44627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latin typeface="Arial" pitchFamily="34" charset="0"/>
                <a:cs typeface="Arial" pitchFamily="34" charset="0"/>
              </a:rPr>
              <a:t>К сожалению, сейчас нашу страна с трудом можно называть истинно толерантной и терпимой. Хотя на ее территории уживается много национальностей и народностей , в массовом сознании еще живут различные предрассудки и страхи: ксенофобия, </a:t>
            </a:r>
            <a:r>
              <a:rPr lang="ru-RU" sz="1400" dirty="0" err="1" smtClean="0">
                <a:latin typeface="Arial" pitchFamily="34" charset="0"/>
                <a:cs typeface="Arial" pitchFamily="34" charset="0"/>
              </a:rPr>
              <a:t>мигрантофобия</a:t>
            </a:r>
            <a:r>
              <a:rPr lang="ru-RU" sz="1400" dirty="0" smtClean="0">
                <a:latin typeface="Arial" pitchFamily="34" charset="0"/>
                <a:cs typeface="Arial" pitchFamily="34" charset="0"/>
              </a:rPr>
              <a:t>, национализм, дискриминация и нетерпимость, этнофобия, </a:t>
            </a:r>
            <a:r>
              <a:rPr lang="ru-RU" sz="1400" dirty="0" err="1" smtClean="0">
                <a:latin typeface="Arial" pitchFamily="34" charset="0"/>
                <a:cs typeface="Arial" pitchFamily="34" charset="0"/>
              </a:rPr>
              <a:t>кавказофобия</a:t>
            </a:r>
            <a:r>
              <a:rPr lang="ru-RU" sz="1400" dirty="0" smtClean="0">
                <a:latin typeface="Arial" pitchFamily="34" charset="0"/>
                <a:cs typeface="Arial" pitchFamily="34" charset="0"/>
              </a:rPr>
              <a:t> и антисемитизм.</a:t>
            </a:r>
          </a:p>
          <a:p>
            <a:endParaRPr lang="ru-RU"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265"/>
                                        </p:tgtEl>
                                        <p:attrNameLst>
                                          <p:attrName>style.visibility</p:attrName>
                                        </p:attrNameLst>
                                      </p:cBhvr>
                                      <p:to>
                                        <p:strVal val="visible"/>
                                      </p:to>
                                    </p:set>
                                    <p:animEffect transition="in" filter="diamond(in)">
                                      <p:cBhvr>
                                        <p:cTn id="10" dur="2000"/>
                                        <p:tgtEl>
                                          <p:spTgt spid="11265"/>
                                        </p:tgtEl>
                                      </p:cBhvr>
                                    </p:animEffect>
                                  </p:childTnLst>
                                </p:cTn>
                              </p:par>
                            </p:childTnLst>
                          </p:cTn>
                        </p:par>
                        <p:par>
                          <p:cTn id="11" fill="hold">
                            <p:stCondLst>
                              <p:cond delay="2000"/>
                            </p:stCondLst>
                            <p:childTnLst>
                              <p:par>
                                <p:cTn id="12" presetID="18" presetClass="entr" presetSubtype="12"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strips(downLeft)">
                                      <p:cBhvr>
                                        <p:cTn id="14" dur="2000"/>
                                        <p:tgtEl>
                                          <p:spTgt spid="11266"/>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3313"/>
                                        </p:tgtEl>
                                        <p:attrNameLst>
                                          <p:attrName>style.visibility</p:attrName>
                                        </p:attrNameLst>
                                      </p:cBhvr>
                                      <p:to>
                                        <p:strVal val="visible"/>
                                      </p:to>
                                    </p:set>
                                    <p:animEffect transition="in" filter="strips(downLeft)">
                                      <p:cBhvr>
                                        <p:cTn id="17" dur="2000"/>
                                        <p:tgtEl>
                                          <p:spTgt spid="13313"/>
                                        </p:tgtEl>
                                      </p:cBhvr>
                                    </p:animEffect>
                                  </p:childTnLst>
                                </p:cTn>
                              </p:par>
                              <p:par>
                                <p:cTn id="18" presetID="18" presetClass="entr" presetSubtype="12" fill="hold" nodeType="with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strips(downLeft)">
                                      <p:cBhvr>
                                        <p:cTn id="20" dur="2000"/>
                                        <p:tgtEl>
                                          <p:spTgt spid="11267"/>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strips(downLeft)">
                                      <p:cBhvr>
                                        <p:cTn id="2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13313" grpId="0" animBg="1"/>
      <p:bldP spid="13314"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214282" y="1000108"/>
            <a:ext cx="3585173"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4"/>
          <a:srcRect/>
          <a:stretch>
            <a:fillRect/>
          </a:stretch>
        </p:blipFill>
        <p:spPr bwMode="auto">
          <a:xfrm>
            <a:off x="5357818" y="4286256"/>
            <a:ext cx="3528916"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357686" y="857232"/>
            <a:ext cx="4500594"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b="1" dirty="0" smtClean="0"/>
              <a:t>Центр толерантности </a:t>
            </a:r>
            <a:r>
              <a:rPr lang="ru-RU" sz="1400" dirty="0" smtClean="0">
                <a:latin typeface="Arial" pitchFamily="34" charset="0"/>
                <a:cs typeface="Arial" pitchFamily="34" charset="0"/>
              </a:rPr>
              <a:t>Еврейского музея в Москве. Это уникальный проект, не имеющий аналогов в России. Впервые в стране создана столь масштабная площадка, способная перевернуть общественное сознание в направлении толерантности. Миссия Центра -создать пространство для трансляции культуры мира и сотрудничества, для позитивного диалога людей разных культур, религий, мировоззрений. Центр призван распространять идеи ценности и равноправия национальных культур и религий.</a:t>
            </a:r>
            <a:endParaRPr lang="ru-RU" sz="1400" dirty="0">
              <a:latin typeface="Arial" pitchFamily="34" charset="0"/>
              <a:cs typeface="Arial" pitchFamily="34" charset="0"/>
            </a:endParaRPr>
          </a:p>
        </p:txBody>
      </p:sp>
      <p:sp>
        <p:nvSpPr>
          <p:cNvPr id="5" name="Прямоугольник 4"/>
          <p:cNvSpPr/>
          <p:nvPr/>
        </p:nvSpPr>
        <p:spPr>
          <a:xfrm>
            <a:off x="214282" y="3857628"/>
            <a:ext cx="4572000" cy="23083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sz="1400" dirty="0" smtClean="0">
                <a:latin typeface="Arial" pitchFamily="34" charset="0"/>
                <a:cs typeface="Arial" pitchFamily="34" charset="0"/>
              </a:rPr>
              <a:t>И  </a:t>
            </a:r>
            <a:r>
              <a:rPr lang="ru-RU" sz="1400" b="1" dirty="0" smtClean="0">
                <a:latin typeface="Arial" pitchFamily="34" charset="0"/>
                <a:cs typeface="Arial" pitchFamily="34" charset="0"/>
              </a:rPr>
              <a:t>музей Толерантности</a:t>
            </a:r>
            <a:r>
              <a:rPr lang="ru-RU" sz="1400" dirty="0" smtClean="0">
                <a:latin typeface="Arial" pitchFamily="34" charset="0"/>
                <a:cs typeface="Arial" pitchFamily="34" charset="0"/>
              </a:rPr>
              <a:t>, расположенный в городе Лос-Анджелес, штат Калифорния. Его основная идея заключается в изучении расистских предрассудков не только в Америке, но и во всем мире. Музей был основан в 1993 году как организация по защите прав человека. </a:t>
            </a:r>
            <a:br>
              <a:rPr lang="ru-RU" sz="1400" dirty="0" smtClean="0">
                <a:latin typeface="Arial" pitchFamily="34" charset="0"/>
                <a:cs typeface="Arial" pitchFamily="34" charset="0"/>
              </a:rPr>
            </a:br>
            <a:r>
              <a:rPr lang="ru-RU" sz="1400" dirty="0" smtClean="0">
                <a:latin typeface="Arial" pitchFamily="34" charset="0"/>
                <a:cs typeface="Arial" pitchFamily="34" charset="0"/>
              </a:rPr>
              <a:t>Для оформления экспонатов музей использует </a:t>
            </a:r>
            <a:r>
              <a:rPr lang="ru-RU" sz="1400" dirty="0" err="1" smtClean="0">
                <a:latin typeface="Arial" pitchFamily="34" charset="0"/>
                <a:cs typeface="Arial" pitchFamily="34" charset="0"/>
              </a:rPr>
              <a:t>мультимедийные</a:t>
            </a:r>
            <a:r>
              <a:rPr lang="ru-RU" sz="1400" dirty="0" smtClean="0">
                <a:latin typeface="Arial" pitchFamily="34" charset="0"/>
                <a:cs typeface="Arial" pitchFamily="34" charset="0"/>
              </a:rPr>
              <a:t> технологии, что оказывает эмоциональное воздействие на посетителей.</a:t>
            </a: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latin typeface="Arial" pitchFamily="34" charset="0"/>
              <a:cs typeface="Arial" pitchFamily="34" charset="0"/>
            </a:endParaRPr>
          </a:p>
        </p:txBody>
      </p:sp>
      <p:sp>
        <p:nvSpPr>
          <p:cNvPr id="6" name="Прямоугольник 5"/>
          <p:cNvSpPr/>
          <p:nvPr/>
        </p:nvSpPr>
        <p:spPr>
          <a:xfrm>
            <a:off x="214282" y="142852"/>
            <a:ext cx="8643998"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1600" dirty="0" smtClean="0"/>
              <a:t>Но, тем не менее, толерантное движение нарастает год от года по всему миру и достигнуто уже немало, успешно работают:</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wipe(left)">
                                      <p:cBhvr>
                                        <p:cTn id="11" dur="2000"/>
                                        <p:tgtEl>
                                          <p:spTgt spid="307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2000"/>
                                        <p:tgtEl>
                                          <p:spTgt spid="5"/>
                                        </p:tgtEl>
                                      </p:cBhvr>
                                    </p:animEffect>
                                  </p:childTnLst>
                                </p:cTn>
                              </p:par>
                              <p:par>
                                <p:cTn id="19" presetID="22" presetClass="entr" presetSubtype="2"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right)">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357166"/>
            <a:ext cx="3929090" cy="209288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ru-RU" sz="1400" b="0" i="0" u="none" strike="noStrike" cap="none" normalizeH="0" baseline="0" dirty="0" smtClean="0">
                <a:ln>
                  <a:noFill/>
                </a:ln>
                <a:effectLst/>
                <a:latin typeface="Arial" pitchFamily="34" charset="0"/>
                <a:ea typeface="Times New Roman" pitchFamily="18" charset="0"/>
              </a:rPr>
              <a:t>Кроме того, существует </a:t>
            </a:r>
            <a:r>
              <a:rPr kumimoji="0" lang="ru-RU" sz="1400" b="1" i="0" u="none" strike="noStrike" cap="none" normalizeH="0" baseline="0" dirty="0" smtClean="0">
                <a:ln>
                  <a:noFill/>
                </a:ln>
                <a:effectLst/>
                <a:latin typeface="Arial" pitchFamily="34" charset="0"/>
                <a:ea typeface="Times New Roman" pitchFamily="18" charset="0"/>
              </a:rPr>
              <a:t>медаль толерантности,</a:t>
            </a:r>
            <a:r>
              <a:rPr kumimoji="0" lang="ru-RU" sz="1400" b="0" i="0" u="none" strike="noStrike" cap="none" normalizeH="0" baseline="0" dirty="0" smtClean="0">
                <a:ln>
                  <a:noFill/>
                </a:ln>
                <a:effectLst/>
                <a:latin typeface="Arial" pitchFamily="34" charset="0"/>
                <a:ea typeface="Times New Roman" pitchFamily="18" charset="0"/>
              </a:rPr>
              <a:t> ее учредил Европейский совет по толерантности и взаимоуважению. Цель данной награды - отметить выдающиеся достижения в деле развития идей толерантности, а также эффективное внедрение принципов толерантности как в общественную, так и в частную жизнь. </a:t>
            </a:r>
            <a:endParaRPr lang="ru-RU" sz="14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endParaRPr>
          </a:p>
        </p:txBody>
      </p:sp>
      <p:pic>
        <p:nvPicPr>
          <p:cNvPr id="2051" name="Picture 3" descr="Файл:European medal of Tolerance 4.jpg"/>
          <p:cNvPicPr>
            <a:picLocks noChangeAspect="1" noChangeArrowheads="1"/>
          </p:cNvPicPr>
          <p:nvPr/>
        </p:nvPicPr>
        <p:blipFill>
          <a:blip r:embed="rId3"/>
          <a:srcRect/>
          <a:stretch>
            <a:fillRect/>
          </a:stretch>
        </p:blipFill>
        <p:spPr bwMode="auto">
          <a:xfrm>
            <a:off x="4714876" y="428604"/>
            <a:ext cx="3563546" cy="2928942"/>
          </a:xfrm>
          <a:prstGeom prst="rect">
            <a:avLst/>
          </a:prstGeom>
          <a:ln w="1905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4692574" y="3714752"/>
            <a:ext cx="3643338"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ru-RU" sz="1400" dirty="0" smtClean="0">
                <a:solidFill>
                  <a:schemeClr val="bg1"/>
                </a:solidFill>
                <a:latin typeface="Arial" pitchFamily="34" charset="0"/>
                <a:cs typeface="Arial" pitchFamily="34" charset="0"/>
              </a:rPr>
              <a:t>Художественным прототипом медали  является скульптура О.Цадкина «Адам и Ева» 1937 года, изображающая фигуры Адама и Евы и древо жизни между ними.</a:t>
            </a:r>
            <a:endParaRPr lang="ru-RU" sz="1400" dirty="0">
              <a:solidFill>
                <a:schemeClr val="bg1"/>
              </a:solidFill>
              <a:latin typeface="Arial" pitchFamily="34" charset="0"/>
              <a:cs typeface="Arial" pitchFamily="34" charset="0"/>
            </a:endParaRPr>
          </a:p>
        </p:txBody>
      </p:sp>
      <p:sp>
        <p:nvSpPr>
          <p:cNvPr id="5" name="Прямоугольник 4"/>
          <p:cNvSpPr/>
          <p:nvPr/>
        </p:nvSpPr>
        <p:spPr>
          <a:xfrm>
            <a:off x="357158" y="3500438"/>
            <a:ext cx="3951784"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Arial" pitchFamily="34" charset="0"/>
                <a:ea typeface="Times New Roman" pitchFamily="18" charset="0"/>
                <a:cs typeface="Arial" pitchFamily="34" charset="0"/>
              </a:rPr>
              <a:t>В списке награжденных и </a:t>
            </a:r>
            <a:r>
              <a:rPr lang="ru-RU" sz="1400" dirty="0" smtClean="0">
                <a:latin typeface="Arial" pitchFamily="34" charset="0"/>
                <a:cs typeface="Arial" pitchFamily="34" charset="0"/>
              </a:rPr>
              <a:t>король Испании Хуан Карлос </a:t>
            </a:r>
            <a:r>
              <a:rPr lang="en-US" sz="1400" dirty="0" smtClean="0">
                <a:latin typeface="Arial" pitchFamily="34" charset="0"/>
                <a:cs typeface="Arial" pitchFamily="34" charset="0"/>
              </a:rPr>
              <a:t>I</a:t>
            </a:r>
            <a:r>
              <a:rPr lang="ru-RU" sz="1400" dirty="0" smtClean="0">
                <a:latin typeface="Arial" pitchFamily="34" charset="0"/>
                <a:cs typeface="Arial" pitchFamily="34" charset="0"/>
              </a:rPr>
              <a:t> за вклад в создание толерантного общества в непростой для всей Европы переходный период, и президент Хорватии И. </a:t>
            </a:r>
            <a:r>
              <a:rPr lang="ru-RU" sz="1400" dirty="0" err="1" smtClean="0">
                <a:latin typeface="Arial" pitchFamily="34" charset="0"/>
                <a:cs typeface="Arial" pitchFamily="34" charset="0"/>
              </a:rPr>
              <a:t>Йосипович</a:t>
            </a:r>
            <a:r>
              <a:rPr lang="ru-RU" sz="1400" dirty="0" smtClean="0">
                <a:latin typeface="Arial" pitchFamily="34" charset="0"/>
                <a:cs typeface="Arial" pitchFamily="34" charset="0"/>
              </a:rPr>
              <a:t>, и экс-президент Сербии </a:t>
            </a:r>
            <a:r>
              <a:rPr lang="ru-RU" sz="1400" dirty="0" err="1" smtClean="0">
                <a:latin typeface="Arial" pitchFamily="34" charset="0"/>
                <a:cs typeface="Arial" pitchFamily="34" charset="0"/>
              </a:rPr>
              <a:t>Б.Тадич</a:t>
            </a:r>
            <a:r>
              <a:rPr lang="ru-RU" sz="1400" dirty="0" smtClean="0">
                <a:latin typeface="Arial" pitchFamily="34" charset="0"/>
                <a:cs typeface="Arial" pitchFamily="34" charset="0"/>
              </a:rPr>
              <a:t> за исключительную личную руководящую роль и решимость в продвижении истины, толерантности и примирения на Балканах. </a:t>
            </a:r>
            <a:endParaRPr lang="ru-RU"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diamond(out)">
                                      <p:cBhvr>
                                        <p:cTn id="7" dur="2000"/>
                                        <p:tgtEl>
                                          <p:spTgt spid="2049"/>
                                        </p:tgtEl>
                                      </p:cBhvr>
                                    </p:animEffect>
                                  </p:childTnLst>
                                </p:cTn>
                              </p:par>
                              <p:par>
                                <p:cTn id="8" presetID="8" presetClass="entr" presetSubtype="32"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diamond(out)">
                                      <p:cBhvr>
                                        <p:cTn id="10" dur="2000"/>
                                        <p:tgtEl>
                                          <p:spTgt spid="2051"/>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out)">
                                      <p:cBhvr>
                                        <p:cTn id="13" dur="2000"/>
                                        <p:tgtEl>
                                          <p:spTgt spid="4"/>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srcRect/>
          <a:stretch>
            <a:fillRect/>
          </a:stretch>
        </p:blipFill>
        <p:spPr bwMode="auto">
          <a:xfrm>
            <a:off x="6643702" y="285728"/>
            <a:ext cx="2095503" cy="1571627"/>
          </a:xfrm>
          <a:prstGeom prst="rect">
            <a:avLst/>
          </a:prstGeom>
          <a:noFill/>
          <a:ln w="9525">
            <a:noFill/>
            <a:miter lim="800000"/>
            <a:headEnd/>
            <a:tailEnd/>
          </a:ln>
        </p:spPr>
      </p:pic>
      <p:sp>
        <p:nvSpPr>
          <p:cNvPr id="4" name="Прямоугольник 1"/>
          <p:cNvSpPr>
            <a:spLocks noChangeArrowheads="1"/>
          </p:cNvSpPr>
          <p:nvPr/>
        </p:nvSpPr>
        <p:spPr bwMode="auto">
          <a:xfrm>
            <a:off x="5143504" y="2214554"/>
            <a:ext cx="3786187" cy="2677656"/>
          </a:xfrm>
          <a:prstGeom prst="rect">
            <a:avLst/>
          </a:prstGeom>
          <a:noFill/>
          <a:ln w="9525">
            <a:noFill/>
            <a:miter lim="800000"/>
            <a:headEnd/>
            <a:tailEnd/>
          </a:ln>
        </p:spPr>
        <p:txBody>
          <a:bodyPr wrap="square">
            <a:spAutoFit/>
          </a:bodyPr>
          <a:lstStyle/>
          <a:p>
            <a:r>
              <a:rPr lang="ru-RU" sz="1400" i="1" dirty="0">
                <a:latin typeface="Times New Roman" pitchFamily="18" charset="0"/>
                <a:cs typeface="Times New Roman" pitchFamily="18" charset="0"/>
              </a:rPr>
              <a:t>«</a:t>
            </a:r>
            <a:r>
              <a:rPr lang="ru-RU" sz="1400" i="1" dirty="0">
                <a:latin typeface="Times New Roman" pitchFamily="18" charset="0"/>
                <a:cs typeface="Times New Roman" pitchFamily="18" charset="0"/>
                <a:hlinkClick r:id="rId4"/>
              </a:rPr>
              <a:t>Толерантность</a:t>
            </a:r>
            <a:r>
              <a:rPr lang="ru-RU" sz="1400" i="1" dirty="0">
                <a:latin typeface="Times New Roman" pitchFamily="18" charset="0"/>
                <a:cs typeface="Times New Roman" pitchFamily="18" charset="0"/>
              </a:rPr>
              <a:t> означает уважение,  способы проявлений человеческой индивидуальности. Ей способствуют знания, открытость, общение и свобода мысли, совести и убеждений. Толерантность – это гармония в многообразии.  Толерантность – это добродетель, которая делает возможным постижение мира и способствует замене культуры войны культурой мира». </a:t>
            </a:r>
          </a:p>
          <a:p>
            <a:pPr algn="r"/>
            <a:endParaRPr lang="ru-RU" sz="1400" i="1" dirty="0">
              <a:latin typeface="Times New Roman" pitchFamily="18" charset="0"/>
              <a:cs typeface="Times New Roman" pitchFamily="18" charset="0"/>
            </a:endParaRPr>
          </a:p>
          <a:p>
            <a:pPr algn="r"/>
            <a:r>
              <a:rPr lang="ru-RU" sz="1400" i="1" dirty="0">
                <a:latin typeface="Times New Roman" pitchFamily="18" charset="0"/>
                <a:cs typeface="Times New Roman" pitchFamily="18" charset="0"/>
              </a:rPr>
              <a:t>Из «Декларации принципов толерантности» </a:t>
            </a:r>
            <a:endParaRPr lang="ru-RU" sz="1400" dirty="0">
              <a:latin typeface="Times New Roman" pitchFamily="18" charset="0"/>
              <a:cs typeface="Times New Roman" pitchFamily="18" charset="0"/>
            </a:endParaRPr>
          </a:p>
          <a:p>
            <a:endParaRPr lang="ru-RU" sz="1400" dirty="0">
              <a:solidFill>
                <a:schemeClr val="bg1"/>
              </a:solidFill>
            </a:endParaRPr>
          </a:p>
        </p:txBody>
      </p:sp>
      <p:sp>
        <p:nvSpPr>
          <p:cNvPr id="6" name="Rectangle 1"/>
          <p:cNvSpPr>
            <a:spLocks noChangeArrowheads="1"/>
          </p:cNvSpPr>
          <p:nvPr/>
        </p:nvSpPr>
        <p:spPr bwMode="auto">
          <a:xfrm>
            <a:off x="428596" y="5286388"/>
            <a:ext cx="8358246"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457200" eaLnBrk="0" hangingPunct="0"/>
            <a:r>
              <a:rPr lang="ru-RU" sz="1600" dirty="0" smtClean="0">
                <a:latin typeface="Times New Roman" pitchFamily="18" charset="0"/>
                <a:cs typeface="Times New Roman" pitchFamily="18" charset="0"/>
              </a:rPr>
              <a:t>Но, естественно, </a:t>
            </a:r>
            <a:r>
              <a:rPr lang="ru-RU" sz="1600" dirty="0">
                <a:latin typeface="Times New Roman" pitchFamily="18" charset="0"/>
                <a:cs typeface="Times New Roman" pitchFamily="18" charset="0"/>
              </a:rPr>
              <a:t>толерантность появилась не вдруг, и не на голом месте. Проблема толерантности впервые возникла в западной цивилизации  на религиозном уровне, а религиозная толерантность положила начало всем другим свободам, которые были достигнуты в свободном обществе. </a:t>
            </a:r>
          </a:p>
        </p:txBody>
      </p:sp>
      <p:pic>
        <p:nvPicPr>
          <p:cNvPr id="7" name="Picture 2"/>
          <p:cNvPicPr>
            <a:picLocks noChangeAspect="1" noChangeArrowheads="1"/>
          </p:cNvPicPr>
          <p:nvPr/>
        </p:nvPicPr>
        <p:blipFill>
          <a:blip r:embed="rId5"/>
          <a:srcRect/>
          <a:stretch>
            <a:fillRect/>
          </a:stretch>
        </p:blipFill>
        <p:spPr bwMode="auto">
          <a:xfrm>
            <a:off x="428596" y="2214554"/>
            <a:ext cx="4038598" cy="256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кругленный прямоугольник 7"/>
          <p:cNvSpPr/>
          <p:nvPr/>
        </p:nvSpPr>
        <p:spPr>
          <a:xfrm>
            <a:off x="428596" y="214290"/>
            <a:ext cx="5786478"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defRPr/>
            </a:pPr>
            <a:r>
              <a:rPr lang="ru-RU" dirty="0" smtClean="0">
                <a:solidFill>
                  <a:schemeClr val="bg1"/>
                </a:solidFill>
                <a:latin typeface="Arial" pitchFamily="34" charset="0"/>
              </a:rPr>
              <a:t> </a:t>
            </a:r>
            <a:r>
              <a:rPr lang="ru-RU" dirty="0" smtClean="0">
                <a:latin typeface="Times New Roman" pitchFamily="18" charset="0"/>
                <a:cs typeface="Times New Roman" pitchFamily="18" charset="0"/>
              </a:rPr>
              <a:t>16 ноября 1995 года в Париже участники 28 конференции ЮНЕСКО, а это 185 стран, приняли Декларацию принципов толерантности, поэтому теперь 16 ноября считается Днем толерантности.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17"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2000" fill="hold"/>
                                        <p:tgtEl>
                                          <p:spTgt spid="8194"/>
                                        </p:tgtEl>
                                        <p:attrNameLst>
                                          <p:attrName>ppt_w</p:attrName>
                                        </p:attrNameLst>
                                      </p:cBhvr>
                                      <p:tavLst>
                                        <p:tav tm="0">
                                          <p:val>
                                            <p:fltVal val="0"/>
                                          </p:val>
                                        </p:tav>
                                        <p:tav tm="100000">
                                          <p:val>
                                            <p:strVal val="#ppt_w"/>
                                          </p:val>
                                        </p:tav>
                                      </p:tavLst>
                                    </p:anim>
                                    <p:anim calcmode="lin" valueType="num">
                                      <p:cBhvr>
                                        <p:cTn id="21" dur="2000" fill="hold"/>
                                        <p:tgtEl>
                                          <p:spTgt spid="8194"/>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785786" y="319326"/>
          <a:ext cx="7715304" cy="2055763"/>
        </p:xfrm>
        <a:graphic>
          <a:graphicData uri="http://schemas.openxmlformats.org/presentationml/2006/ole">
            <p:oleObj spid="_x0000_s1025" r:id="rId4" imgW="6641592" imgH="1767840" progId="">
              <p:embed/>
            </p:oleObj>
          </a:graphicData>
        </a:graphic>
      </p:graphicFrame>
      <p:sp>
        <p:nvSpPr>
          <p:cNvPr id="5" name="Прямоугольник 4"/>
          <p:cNvSpPr/>
          <p:nvPr/>
        </p:nvSpPr>
        <p:spPr>
          <a:xfrm>
            <a:off x="782793" y="2714620"/>
            <a:ext cx="321471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smtClean="0">
                <a:latin typeface="Arial" pitchFamily="34" charset="0"/>
                <a:cs typeface="Arial" pitchFamily="34" charset="0"/>
              </a:rPr>
              <a:t>В Тульской области с 1996 года активно работает Международная общественная организация «</a:t>
            </a:r>
            <a:r>
              <a:rPr lang="ru-RU" sz="1400" dirty="0" err="1" smtClean="0">
                <a:latin typeface="Arial" pitchFamily="34" charset="0"/>
                <a:cs typeface="Arial" pitchFamily="34" charset="0"/>
              </a:rPr>
              <a:t>Достлуг-Дружба</a:t>
            </a:r>
            <a:r>
              <a:rPr lang="ru-RU" sz="1400" dirty="0" smtClean="0">
                <a:latin typeface="Arial" pitchFamily="34" charset="0"/>
                <a:cs typeface="Arial" pitchFamily="34" charset="0"/>
              </a:rPr>
              <a:t>». Ее цели -  это  духовно-культурное сближение, укрепление межнациональных отношений, предупреждение и разрешение межнациональных конфликтов. </a:t>
            </a:r>
            <a:endParaRPr lang="ru-RU" sz="1400" dirty="0">
              <a:latin typeface="Arial" pitchFamily="34" charset="0"/>
              <a:cs typeface="Arial" pitchFamily="34" charset="0"/>
            </a:endParaRPr>
          </a:p>
        </p:txBody>
      </p:sp>
      <p:sp>
        <p:nvSpPr>
          <p:cNvPr id="1027" name="Rectangle 3"/>
          <p:cNvSpPr>
            <a:spLocks noChangeArrowheads="1"/>
          </p:cNvSpPr>
          <p:nvPr/>
        </p:nvSpPr>
        <p:spPr bwMode="auto">
          <a:xfrm>
            <a:off x="4929190" y="2643182"/>
            <a:ext cx="3571868" cy="2462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rPr>
              <a:t>Опыт работы Тульского межнационального совещания и МОО «</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rPr>
              <a:t>Достлуг</a:t>
            </a:r>
            <a:r>
              <a:rPr kumimoji="0" lang="ru-RU" sz="1400" b="0" i="0" u="none" strike="noStrike" cap="none" normalizeH="0" baseline="0" dirty="0" smtClean="0">
                <a:ln>
                  <a:noFill/>
                </a:ln>
                <a:solidFill>
                  <a:schemeClr val="bg1"/>
                </a:solidFill>
                <a:effectLst/>
                <a:latin typeface="Arial" pitchFamily="34" charset="0"/>
                <a:ea typeface="Times New Roman" pitchFamily="18" charset="0"/>
              </a:rPr>
              <a:t> – Дружба» изучался, в том числе и в аппарате Полномочного представителя Президента РФ в Центральном Федеральном округе на расширенном заседании президиума экспертного совета по национальной, миграционной политике и взаимодействию с общественными объединениями.</a:t>
            </a:r>
            <a:endParaRPr kumimoji="0" lang="ru-RU" sz="1800" b="0" i="0" u="none" strike="noStrike" cap="none" normalizeH="0" baseline="0" dirty="0" smtClean="0">
              <a:ln>
                <a:noFill/>
              </a:ln>
              <a:solidFill>
                <a:schemeClr val="bg1"/>
              </a:solidFill>
              <a:effectLst/>
              <a:latin typeface="Arial" pitchFamily="34" charset="0"/>
            </a:endParaRPr>
          </a:p>
        </p:txBody>
      </p:sp>
      <p:sp>
        <p:nvSpPr>
          <p:cNvPr id="1028" name="Rectangle 4"/>
          <p:cNvSpPr>
            <a:spLocks noChangeArrowheads="1"/>
          </p:cNvSpPr>
          <p:nvPr/>
        </p:nvSpPr>
        <p:spPr bwMode="auto">
          <a:xfrm>
            <a:off x="785786" y="5429264"/>
            <a:ext cx="7715304" cy="116955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eaLnBrk="0" hangingPunct="0"/>
            <a:r>
              <a:rPr lang="ru-RU" sz="1400" dirty="0" smtClean="0">
                <a:latin typeface="Arial" pitchFamily="34" charset="0"/>
                <a:ea typeface="Times New Roman" pitchFamily="18" charset="0"/>
              </a:rPr>
              <a:t>Сегодня многие регионы и страны мира стремятся к налаживанию сотрудничества и взаимодействия органов власти, особенно правоохранительных структур, с национально-общественными организациями. И Тульский регион, являющийся частью многонациональной России, на своем примере демонстрирует это.</a:t>
            </a:r>
            <a:endParaRPr lang="ru-RU" sz="1400" dirty="0" smtClean="0">
              <a:latin typeface="Arial" pitchFamily="34" charset="0"/>
            </a:endParaRPr>
          </a:p>
          <a:p>
            <a:pPr lvl="0" eaLnBrk="0" hangingPunct="0"/>
            <a:endParaRPr lang="ru-RU" sz="1400" dirty="0" smtClean="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out)">
                                      <p:cBhvr>
                                        <p:cTn id="7" dur="2000"/>
                                        <p:tgtEl>
                                          <p:spTgt spid="1025"/>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ppt_w*0.70"/>
                                          </p:val>
                                        </p:tav>
                                        <p:tav tm="100000">
                                          <p:val>
                                            <p:strVal val="#ppt_w"/>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animEffect transition="in" filter="fade">
                                      <p:cBhvr>
                                        <p:cTn id="13" dur="2000"/>
                                        <p:tgtEl>
                                          <p:spTgt spid="5"/>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2000" fill="hold"/>
                                        <p:tgtEl>
                                          <p:spTgt spid="1027"/>
                                        </p:tgtEl>
                                        <p:attrNameLst>
                                          <p:attrName>ppt_w</p:attrName>
                                        </p:attrNameLst>
                                      </p:cBhvr>
                                      <p:tavLst>
                                        <p:tav tm="0">
                                          <p:val>
                                            <p:strVal val="#ppt_w*0.70"/>
                                          </p:val>
                                        </p:tav>
                                        <p:tav tm="100000">
                                          <p:val>
                                            <p:strVal val="#ppt_w"/>
                                          </p:val>
                                        </p:tav>
                                      </p:tavLst>
                                    </p:anim>
                                    <p:anim calcmode="lin" valueType="num">
                                      <p:cBhvr>
                                        <p:cTn id="17" dur="2000" fill="hold"/>
                                        <p:tgtEl>
                                          <p:spTgt spid="1027"/>
                                        </p:tgtEl>
                                        <p:attrNameLst>
                                          <p:attrName>ppt_h</p:attrName>
                                        </p:attrNameLst>
                                      </p:cBhvr>
                                      <p:tavLst>
                                        <p:tav tm="0">
                                          <p:val>
                                            <p:strVal val="#ppt_h"/>
                                          </p:val>
                                        </p:tav>
                                        <p:tav tm="100000">
                                          <p:val>
                                            <p:strVal val="#ppt_h"/>
                                          </p:val>
                                        </p:tav>
                                      </p:tavLst>
                                    </p:anim>
                                    <p:animEffect transition="in" filter="fade">
                                      <p:cBhvr>
                                        <p:cTn id="18" dur="2000"/>
                                        <p:tgtEl>
                                          <p:spTgt spid="1027"/>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2000" fill="hold"/>
                                        <p:tgtEl>
                                          <p:spTgt spid="1028"/>
                                        </p:tgtEl>
                                        <p:attrNameLst>
                                          <p:attrName>ppt_w</p:attrName>
                                        </p:attrNameLst>
                                      </p:cBhvr>
                                      <p:tavLst>
                                        <p:tav tm="0">
                                          <p:val>
                                            <p:strVal val="#ppt_w*0.70"/>
                                          </p:val>
                                        </p:tav>
                                        <p:tav tm="100000">
                                          <p:val>
                                            <p:strVal val="#ppt_w"/>
                                          </p:val>
                                        </p:tav>
                                      </p:tavLst>
                                    </p:anim>
                                    <p:anim calcmode="lin" valueType="num">
                                      <p:cBhvr>
                                        <p:cTn id="22" dur="2000" fill="hold"/>
                                        <p:tgtEl>
                                          <p:spTgt spid="1028"/>
                                        </p:tgtEl>
                                        <p:attrNameLst>
                                          <p:attrName>ppt_h</p:attrName>
                                        </p:attrNameLst>
                                      </p:cBhvr>
                                      <p:tavLst>
                                        <p:tav tm="0">
                                          <p:val>
                                            <p:strVal val="#ppt_h"/>
                                          </p:val>
                                        </p:tav>
                                        <p:tav tm="100000">
                                          <p:val>
                                            <p:strVal val="#ppt_h"/>
                                          </p:val>
                                        </p:tav>
                                      </p:tavLst>
                                    </p:anim>
                                    <p:animEffect transition="in" filter="fade">
                                      <p:cBhvr>
                                        <p:cTn id="2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7" grpId="0" animBg="1"/>
      <p:bldP spid="10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14678" y="785794"/>
            <a:ext cx="307183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FF"/>
                </a:solidFill>
                <a:effectLst/>
                <a:latin typeface="Arial" pitchFamily="34" charset="0"/>
                <a:ea typeface="Times New Roman" pitchFamily="18" charset="0"/>
                <a:hlinkClick r:id="rId3" tooltip="Толерантность"/>
              </a:rPr>
              <a:t>Толерантность</a:t>
            </a:r>
            <a:r>
              <a:rPr kumimoji="0" lang="ru-RU" b="0" i="0" u="none" strike="noStrike" cap="none" normalizeH="0" baseline="0" dirty="0" smtClean="0">
                <a:ln>
                  <a:noFill/>
                </a:ln>
                <a:solidFill>
                  <a:schemeClr val="tx1"/>
                </a:solidFill>
                <a:effectLst/>
                <a:latin typeface="Arial" pitchFamily="34" charset="0"/>
                <a:ea typeface="Times New Roman" pitchFamily="18" charset="0"/>
              </a:rPr>
              <a:t> – это не уступка, снисхождение или потворство. Это, прежде всего, активное отношение, формируемое на основе признания универсальных прав и основных свобод человека. Ни при каких обстоятельствах толерантность не может служить оправданием посягательств на эти основные ценности. </a:t>
            </a:r>
            <a:endParaRPr kumimoji="0" lang="ru-RU" b="0" i="0" u="none" strike="noStrike" cap="none" normalizeH="0" baseline="0" dirty="0" smtClean="0">
              <a:ln>
                <a:noFill/>
              </a:ln>
              <a:solidFill>
                <a:schemeClr val="tx1"/>
              </a:solidFill>
              <a:effectLst/>
              <a:latin typeface="Arial" pitchFamily="34" charset="0"/>
            </a:endParaRPr>
          </a:p>
        </p:txBody>
      </p:sp>
      <p:pic>
        <p:nvPicPr>
          <p:cNvPr id="3" name="Picture 2"/>
          <p:cNvPicPr>
            <a:picLocks noChangeAspect="1" noChangeArrowheads="1"/>
          </p:cNvPicPr>
          <p:nvPr/>
        </p:nvPicPr>
        <p:blipFill>
          <a:blip r:embed="rId4"/>
          <a:srcRect/>
          <a:stretch>
            <a:fillRect/>
          </a:stretch>
        </p:blipFill>
        <p:spPr bwMode="auto">
          <a:xfrm rot="20766365">
            <a:off x="866181" y="771040"/>
            <a:ext cx="1313211" cy="2019628"/>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rot="860671">
            <a:off x="6875751" y="3996226"/>
            <a:ext cx="1376361" cy="2046432"/>
          </a:xfrm>
          <a:prstGeom prst="rect">
            <a:avLst/>
          </a:prstGeom>
          <a:noFill/>
          <a:ln w="9525">
            <a:noFill/>
            <a:miter lim="800000"/>
            <a:headEnd/>
            <a:tailEnd/>
          </a:ln>
          <a:effectLst/>
        </p:spPr>
      </p:pic>
      <p:pic>
        <p:nvPicPr>
          <p:cNvPr id="1028" name="Picture 4" descr="C:\Documents and Settings\Полонская.TBC\Рабочий стол\Толерантность выставка\виртуальная выставка\мир без конфронтации.jpg"/>
          <p:cNvPicPr>
            <a:picLocks noChangeAspect="1" noChangeArrowheads="1"/>
          </p:cNvPicPr>
          <p:nvPr/>
        </p:nvPicPr>
        <p:blipFill>
          <a:blip r:embed="rId6" cstate="print"/>
          <a:srcRect/>
          <a:stretch>
            <a:fillRect/>
          </a:stretch>
        </p:blipFill>
        <p:spPr bwMode="auto">
          <a:xfrm rot="1185221">
            <a:off x="7206565" y="739111"/>
            <a:ext cx="1317410" cy="1869195"/>
          </a:xfrm>
          <a:prstGeom prst="rect">
            <a:avLst/>
          </a:prstGeom>
          <a:noFill/>
        </p:spPr>
      </p:pic>
      <p:pic>
        <p:nvPicPr>
          <p:cNvPr id="1029" name="Picture 5" descr="C:\Documents and Settings\Полонская.TBC\Рабочий стол\Толерантность выставка\виртуальная выставка\дебаты.jpg"/>
          <p:cNvPicPr>
            <a:picLocks noChangeAspect="1" noChangeArrowheads="1"/>
          </p:cNvPicPr>
          <p:nvPr/>
        </p:nvPicPr>
        <p:blipFill>
          <a:blip r:embed="rId7" cstate="print"/>
          <a:srcRect/>
          <a:stretch>
            <a:fillRect/>
          </a:stretch>
        </p:blipFill>
        <p:spPr bwMode="auto">
          <a:xfrm rot="20296584">
            <a:off x="1073960" y="4102982"/>
            <a:ext cx="1285884" cy="1803880"/>
          </a:xfrm>
          <a:prstGeom prst="rect">
            <a:avLst/>
          </a:prstGeom>
          <a:noFill/>
        </p:spPr>
      </p:pic>
      <p:sp>
        <p:nvSpPr>
          <p:cNvPr id="10241" name="Rectangle 1"/>
          <p:cNvSpPr>
            <a:spLocks noChangeArrowheads="1"/>
          </p:cNvSpPr>
          <p:nvPr/>
        </p:nvSpPr>
        <p:spPr bwMode="auto">
          <a:xfrm>
            <a:off x="6661472" y="2500306"/>
            <a:ext cx="2286016"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Мир без конфронтации / [под общ. ред. Л. И. Семиной].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Бонфи</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2002. – 299 с. – (Толерантность: объединяем усилия).</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242" name="Rectangle 2"/>
          <p:cNvSpPr>
            <a:spLocks noChangeArrowheads="1"/>
          </p:cNvSpPr>
          <p:nvPr/>
        </p:nvSpPr>
        <p:spPr bwMode="auto">
          <a:xfrm>
            <a:off x="526868" y="5786454"/>
            <a:ext cx="2857520"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Дебаты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учебно-метод</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комплект. –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Бонфи</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2001. – 292 с. - (Толерантность: объединяем усилия).</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243" name="Rectangle 3"/>
          <p:cNvSpPr>
            <a:spLocks noChangeArrowheads="1"/>
          </p:cNvSpPr>
          <p:nvPr/>
        </p:nvSpPr>
        <p:spPr bwMode="auto">
          <a:xfrm>
            <a:off x="549170" y="2714620"/>
            <a:ext cx="2286016"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Безюлева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Г. В. Толерантность : взгляд – поиск – решение / Г.В.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Безюлева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Г. М.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Шеламова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М.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Вербум</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2003. – 164 с. : ил. – (Психология для педагога).</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Прямоугольник 11"/>
          <p:cNvSpPr/>
          <p:nvPr/>
        </p:nvSpPr>
        <p:spPr>
          <a:xfrm>
            <a:off x="4714876" y="5748469"/>
            <a:ext cx="421481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err="1" smtClean="0">
                <a:latin typeface="Times New Roman" pitchFamily="18" charset="0"/>
                <a:ea typeface="Times New Roman" pitchFamily="18" charset="0"/>
                <a:cs typeface="Times New Roman" pitchFamily="18" charset="0"/>
              </a:rPr>
              <a:t>Уолцер</a:t>
            </a:r>
            <a:r>
              <a:rPr lang="ru-RU" sz="1200" dirty="0" smtClean="0">
                <a:latin typeface="Times New Roman" pitchFamily="18" charset="0"/>
                <a:ea typeface="Times New Roman" pitchFamily="18" charset="0"/>
                <a:cs typeface="Times New Roman" pitchFamily="18" charset="0"/>
              </a:rPr>
              <a:t>, М. О терпимости = </a:t>
            </a:r>
            <a:r>
              <a:rPr lang="en-US" sz="1200" dirty="0" smtClean="0">
                <a:latin typeface="Times New Roman" pitchFamily="18" charset="0"/>
                <a:ea typeface="Times New Roman" pitchFamily="18" charset="0"/>
                <a:cs typeface="Times New Roman" pitchFamily="18" charset="0"/>
              </a:rPr>
              <a:t>On Toleration </a:t>
            </a:r>
            <a:r>
              <a:rPr lang="ru-RU" sz="1200" dirty="0" smtClean="0">
                <a:latin typeface="Times New Roman" pitchFamily="18" charset="0"/>
                <a:ea typeface="Times New Roman" pitchFamily="18" charset="0"/>
                <a:cs typeface="Times New Roman" pitchFamily="18" charset="0"/>
              </a:rPr>
              <a:t> / Майкл </a:t>
            </a:r>
            <a:r>
              <a:rPr lang="ru-RU" sz="1200" dirty="0" err="1" smtClean="0">
                <a:latin typeface="Times New Roman" pitchFamily="18" charset="0"/>
                <a:ea typeface="Times New Roman" pitchFamily="18" charset="0"/>
                <a:cs typeface="Times New Roman" pitchFamily="18" charset="0"/>
              </a:rPr>
              <a:t>Уолцер</a:t>
            </a:r>
            <a:r>
              <a:rPr lang="ru-RU" sz="1200" dirty="0" smtClean="0">
                <a:latin typeface="Times New Roman" pitchFamily="18" charset="0"/>
                <a:ea typeface="Times New Roman" pitchFamily="18" charset="0"/>
                <a:cs typeface="Times New Roman" pitchFamily="18" charset="0"/>
              </a:rPr>
              <a:t> ; [пер. И. </a:t>
            </a:r>
            <a:r>
              <a:rPr lang="ru-RU" sz="1200" dirty="0" err="1" smtClean="0">
                <a:latin typeface="Times New Roman" pitchFamily="18" charset="0"/>
                <a:ea typeface="Times New Roman" pitchFamily="18" charset="0"/>
                <a:cs typeface="Times New Roman" pitchFamily="18" charset="0"/>
              </a:rPr>
              <a:t>Мюрнберг</a:t>
            </a:r>
            <a:r>
              <a:rPr lang="ru-RU" sz="1200" dirty="0" smtClean="0">
                <a:latin typeface="Times New Roman" pitchFamily="18" charset="0"/>
                <a:ea typeface="Times New Roman" pitchFamily="18" charset="0"/>
                <a:cs typeface="Times New Roman" pitchFamily="18" charset="0"/>
              </a:rPr>
              <a:t> ; общ. </a:t>
            </a:r>
            <a:r>
              <a:rPr lang="ru-RU" sz="1200" dirty="0" err="1" smtClean="0">
                <a:latin typeface="Times New Roman" pitchFamily="18" charset="0"/>
                <a:ea typeface="Times New Roman" pitchFamily="18" charset="0"/>
                <a:cs typeface="Times New Roman" pitchFamily="18" charset="0"/>
              </a:rPr>
              <a:t>науч</a:t>
            </a:r>
            <a:r>
              <a:rPr lang="ru-RU" sz="1200" dirty="0" smtClean="0">
                <a:latin typeface="Times New Roman" pitchFamily="18" charset="0"/>
                <a:ea typeface="Times New Roman" pitchFamily="18" charset="0"/>
                <a:cs typeface="Times New Roman" pitchFamily="18" charset="0"/>
              </a:rPr>
              <a:t>. ред. М. А. Абрамов]. – </a:t>
            </a:r>
            <a:r>
              <a:rPr lang="ru-RU" sz="1200" dirty="0" err="1" smtClean="0">
                <a:latin typeface="Times New Roman" pitchFamily="18" charset="0"/>
                <a:ea typeface="Times New Roman" pitchFamily="18" charset="0"/>
                <a:cs typeface="Times New Roman" pitchFamily="18" charset="0"/>
              </a:rPr>
              <a:t>Науч</a:t>
            </a:r>
            <a:r>
              <a:rPr lang="ru-RU" sz="1200" dirty="0" smtClean="0">
                <a:latin typeface="Times New Roman" pitchFamily="18" charset="0"/>
                <a:ea typeface="Times New Roman" pitchFamily="18" charset="0"/>
                <a:cs typeface="Times New Roman" pitchFamily="18" charset="0"/>
              </a:rPr>
              <a:t>. Изд. – М. : Идея пресс : Дом интеллект. кн. , 2000. – 159 с. : </a:t>
            </a:r>
            <a:r>
              <a:rPr lang="ru-RU" sz="1200" dirty="0" err="1" smtClean="0">
                <a:latin typeface="Times New Roman" pitchFamily="18" charset="0"/>
                <a:ea typeface="Times New Roman" pitchFamily="18" charset="0"/>
                <a:cs typeface="Times New Roman" pitchFamily="18" charset="0"/>
              </a:rPr>
              <a:t>портр</a:t>
            </a:r>
            <a:r>
              <a:rPr lang="ru-RU" sz="1200" dirty="0" smtClean="0">
                <a:latin typeface="Times New Roman" pitchFamily="18" charset="0"/>
                <a:ea typeface="Times New Roman" pitchFamily="18" charset="0"/>
                <a:cs typeface="Times New Roman" pitchFamily="18" charset="0"/>
              </a:rPr>
              <a:t>.</a:t>
            </a:r>
            <a:endParaRPr lang="ru-RU"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2000"/>
                                        <p:tgtEl>
                                          <p:spTgt spid="1025"/>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2000"/>
                                        <p:tgtEl>
                                          <p:spTgt spid="3"/>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strips(downLeft)">
                                      <p:cBhvr>
                                        <p:cTn id="14" dur="2000"/>
                                        <p:tgtEl>
                                          <p:spTgt spid="10243"/>
                                        </p:tgtEl>
                                      </p:cBhvr>
                                    </p:animEffect>
                                  </p:childTnLst>
                                </p:cTn>
                              </p:par>
                              <p:par>
                                <p:cTn id="15" presetID="18" presetClass="entr" presetSubtype="12"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downLeft)">
                                      <p:cBhvr>
                                        <p:cTn id="17" dur="2000"/>
                                        <p:tgtEl>
                                          <p:spTgt spid="102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strips(downLeft)">
                                      <p:cBhvr>
                                        <p:cTn id="20" dur="2000"/>
                                        <p:tgtEl>
                                          <p:spTgt spid="10242"/>
                                        </p:tgtEl>
                                      </p:cBhvr>
                                    </p:animEffect>
                                  </p:childTnLst>
                                </p:cTn>
                              </p:par>
                              <p:par>
                                <p:cTn id="21" presetID="18" presetClass="entr" presetSubtype="12"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strips(downLeft)">
                                      <p:cBhvr>
                                        <p:cTn id="23" dur="2000"/>
                                        <p:tgtEl>
                                          <p:spTgt spid="102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241"/>
                                        </p:tgtEl>
                                        <p:attrNameLst>
                                          <p:attrName>style.visibility</p:attrName>
                                        </p:attrNameLst>
                                      </p:cBhvr>
                                      <p:to>
                                        <p:strVal val="visible"/>
                                      </p:to>
                                    </p:set>
                                    <p:animEffect transition="in" filter="strips(downLeft)">
                                      <p:cBhvr>
                                        <p:cTn id="26" dur="2000"/>
                                        <p:tgtEl>
                                          <p:spTgt spid="10241"/>
                                        </p:tgtEl>
                                      </p:cBhvr>
                                    </p:animEffect>
                                  </p:childTnLst>
                                </p:cTn>
                              </p:par>
                              <p:par>
                                <p:cTn id="27" presetID="18" presetClass="entr" presetSubtype="1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2000"/>
                                        <p:tgtEl>
                                          <p:spTgt spid="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41" grpId="0" animBg="1"/>
      <p:bldP spid="10242" grpId="0" animBg="1"/>
      <p:bldP spid="1024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45b077fc419e23"/>
          <p:cNvPicPr>
            <a:picLocks noChangeAspect="1" noChangeArrowheads="1"/>
          </p:cNvPicPr>
          <p:nvPr/>
        </p:nvPicPr>
        <p:blipFill>
          <a:blip r:embed="rId3"/>
          <a:srcRect/>
          <a:stretch>
            <a:fillRect/>
          </a:stretch>
        </p:blipFill>
        <p:spPr bwMode="auto">
          <a:xfrm>
            <a:off x="1116013" y="0"/>
            <a:ext cx="7200900" cy="6869113"/>
          </a:xfrm>
          <a:prstGeom prst="rect">
            <a:avLst/>
          </a:prstGeom>
          <a:noFill/>
          <a:ln w="9525">
            <a:noFill/>
            <a:miter lim="800000"/>
            <a:headEnd/>
            <a:tailEnd/>
          </a:ln>
        </p:spPr>
      </p:pic>
      <p:sp>
        <p:nvSpPr>
          <p:cNvPr id="5" name="Rectangle 4"/>
          <p:cNvSpPr txBox="1">
            <a:spLocks noChangeArrowheads="1"/>
          </p:cNvSpPr>
          <p:nvPr/>
        </p:nvSpPr>
        <p:spPr bwMode="auto">
          <a:xfrm>
            <a:off x="1714480" y="1000108"/>
            <a:ext cx="5759450" cy="2233612"/>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36576" lvl="0" indent="19050" algn="ctr" defTabSz="-13873163" rtl="0" eaLnBrk="0" fontAlgn="base" latinLnBrk="0" hangingPunct="0">
              <a:lnSpc>
                <a:spcPct val="100000"/>
              </a:lnSpc>
              <a:spcBef>
                <a:spcPts val="0"/>
              </a:spcBef>
              <a:spcAft>
                <a:spcPct val="0"/>
              </a:spcAft>
              <a:buClr>
                <a:schemeClr val="accent1"/>
              </a:buClr>
              <a:buSzPct val="80000"/>
              <a:buFont typeface="Wingdings" pitchFamily="2" charset="2"/>
              <a:buNone/>
              <a:tabLst/>
              <a:defRPr/>
            </a:pPr>
            <a:r>
              <a:rPr kumimoji="0" lang="ru-RU" sz="2800" b="0" i="0" u="none" strike="noStrike" kern="1200" cap="none" spc="0" normalizeH="0" baseline="0" noProof="0" smtClean="0">
                <a:ln>
                  <a:solidFill>
                    <a:schemeClr val="bg2"/>
                  </a:solidFill>
                </a:ln>
                <a:solidFill>
                  <a:srgbClr val="6600FF"/>
                </a:solidFill>
                <a:effectLst/>
                <a:uLnTx/>
                <a:uFillTx/>
                <a:latin typeface="Arial" pitchFamily="34" charset="0"/>
                <a:ea typeface="+mn-ea"/>
                <a:cs typeface="+mn-cs"/>
              </a:rPr>
              <a:t>«Наша </a:t>
            </a:r>
            <a:r>
              <a:rPr kumimoji="0" lang="ru-RU" sz="2800" b="0" i="0" u="none" strike="noStrike" kern="1200" cap="none" spc="0" normalizeH="0" baseline="0" noProof="0" dirty="0" smtClean="0">
                <a:ln>
                  <a:solidFill>
                    <a:schemeClr val="bg2"/>
                  </a:solidFill>
                </a:ln>
                <a:solidFill>
                  <a:srgbClr val="6600FF"/>
                </a:solidFill>
                <a:effectLst/>
                <a:uLnTx/>
                <a:uFillTx/>
                <a:latin typeface="Arial" pitchFamily="34" charset="0"/>
                <a:ea typeface="+mn-ea"/>
                <a:cs typeface="+mn-cs"/>
              </a:rPr>
              <a:t>жизнь как океан - течет и соприкасается, в одном месте тронешь - в другом конце </a:t>
            </a:r>
            <a:r>
              <a:rPr kumimoji="0" lang="ru-RU" sz="2800" b="0" i="0" u="none" strike="noStrike" kern="1200" cap="none" spc="0" normalizeH="0" baseline="0" noProof="0" smtClean="0">
                <a:ln>
                  <a:solidFill>
                    <a:schemeClr val="bg2"/>
                  </a:solidFill>
                </a:ln>
                <a:solidFill>
                  <a:srgbClr val="6600FF"/>
                </a:solidFill>
                <a:effectLst/>
                <a:uLnTx/>
                <a:uFillTx/>
                <a:latin typeface="Arial" pitchFamily="34" charset="0"/>
                <a:ea typeface="+mn-ea"/>
                <a:cs typeface="+mn-cs"/>
              </a:rPr>
              <a:t>мира отдается». </a:t>
            </a:r>
            <a:endParaRPr kumimoji="0" lang="ru-RU" sz="900" b="0" i="0" u="none" strike="noStrike" kern="1200" cap="none" spc="0" normalizeH="0" baseline="0" noProof="0" dirty="0" smtClean="0">
              <a:ln>
                <a:solidFill>
                  <a:schemeClr val="bg2"/>
                </a:solidFill>
              </a:ln>
              <a:solidFill>
                <a:srgbClr val="6600FF"/>
              </a:solidFill>
              <a:effectLst/>
              <a:uLnTx/>
              <a:uFillTx/>
              <a:latin typeface="Arial" pitchFamily="34" charset="0"/>
              <a:ea typeface="+mn-ea"/>
              <a:cs typeface="+mn-cs"/>
            </a:endParaRPr>
          </a:p>
          <a:p>
            <a:pPr marL="0" marR="36576" lvl="0" indent="19050" algn="r" defTabSz="-13873163" rtl="0" eaLnBrk="0" fontAlgn="base" latinLnBrk="0" hangingPunct="0">
              <a:lnSpc>
                <a:spcPct val="100000"/>
              </a:lnSpc>
              <a:spcBef>
                <a:spcPts val="0"/>
              </a:spcBef>
              <a:spcAft>
                <a:spcPct val="0"/>
              </a:spcAft>
              <a:buClr>
                <a:schemeClr val="accent1"/>
              </a:buClr>
              <a:buSzPct val="80000"/>
              <a:buFont typeface="Wingdings" pitchFamily="2" charset="2"/>
              <a:buNone/>
              <a:tabLst/>
              <a:defRPr/>
            </a:pPr>
            <a:r>
              <a:rPr kumimoji="0" lang="ru-RU" sz="2800" b="0" i="0" u="none" strike="noStrike" kern="1200" cap="none" spc="0" normalizeH="0" baseline="0" noProof="0" dirty="0" smtClean="0">
                <a:ln>
                  <a:solidFill>
                    <a:schemeClr val="bg2"/>
                  </a:solidFill>
                </a:ln>
                <a:solidFill>
                  <a:srgbClr val="6600FF"/>
                </a:solidFill>
                <a:effectLst/>
                <a:uLnTx/>
                <a:uFillTx/>
                <a:latin typeface="Arial" pitchFamily="34" charset="0"/>
                <a:ea typeface="+mn-ea"/>
                <a:cs typeface="+mn-cs"/>
              </a:rPr>
              <a:t>Ф.М.Достоевский</a:t>
            </a:r>
          </a:p>
          <a:p>
            <a:pPr marL="0" marR="36576" lvl="0" indent="19050" algn="r" defTabSz="-13873163" rtl="0" eaLnBrk="0" fontAlgn="base" latinLnBrk="0" hangingPunct="0">
              <a:lnSpc>
                <a:spcPct val="100000"/>
              </a:lnSpc>
              <a:spcBef>
                <a:spcPts val="0"/>
              </a:spcBef>
              <a:spcAft>
                <a:spcPct val="0"/>
              </a:spcAft>
              <a:buClr>
                <a:schemeClr val="accent1"/>
              </a:buClr>
              <a:buSzPct val="80000"/>
              <a:buFont typeface="Wingdings" pitchFamily="2" charset="2"/>
              <a:buNone/>
              <a:tabLst/>
              <a:defRPr/>
            </a:pPr>
            <a:r>
              <a:rPr kumimoji="0" lang="ru-RU" sz="2800" b="0" i="0" u="none" strike="noStrike" kern="1200" cap="none" spc="0" normalizeH="0" baseline="0" noProof="0" dirty="0" smtClean="0">
                <a:ln>
                  <a:solidFill>
                    <a:schemeClr val="bg2"/>
                  </a:solidFill>
                </a:ln>
                <a:solidFill>
                  <a:srgbClr val="FFFFCC"/>
                </a:solidFill>
                <a:effectLst/>
                <a:uLnTx/>
                <a:uFillTx/>
                <a:latin typeface="Arial" pitchFamily="34" charset="0"/>
                <a:ea typeface="+mn-ea"/>
                <a:cs typeface="+mn-cs"/>
              </a:rPr>
              <a:t>                                                                  </a:t>
            </a:r>
            <a:endParaRPr kumimoji="0" lang="ru-RU" sz="2800" b="0" i="0" u="none" strike="noStrike" kern="1200" cap="none" spc="0" normalizeH="0" baseline="0" noProof="0" dirty="0">
              <a:ln>
                <a:solidFill>
                  <a:schemeClr val="bg2"/>
                </a:solidFill>
              </a:ln>
              <a:solidFill>
                <a:srgbClr val="FFFFCC"/>
              </a:solidFill>
              <a:effectLst/>
              <a:uLnTx/>
              <a:uFillTx/>
              <a:latin typeface="Arial" pitchFamily="34" charset="0"/>
              <a:ea typeface="+mn-ea"/>
              <a:cs typeface="+mn-cs"/>
            </a:endParaRPr>
          </a:p>
        </p:txBody>
      </p:sp>
      <p:sp>
        <p:nvSpPr>
          <p:cNvPr id="7" name="Скругленный прямоугольник 6"/>
          <p:cNvSpPr/>
          <p:nvPr/>
        </p:nvSpPr>
        <p:spPr>
          <a:xfrm>
            <a:off x="1714480" y="4572008"/>
            <a:ext cx="5715040" cy="18002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accent2">
                    <a:lumMod val="50000"/>
                  </a:schemeClr>
                </a:solidFill>
              </a:rPr>
              <a:t>Все представленные книги вы сможете получить  из фондов </a:t>
            </a:r>
          </a:p>
          <a:p>
            <a:pPr algn="ctr">
              <a:defRPr/>
            </a:pPr>
            <a:r>
              <a:rPr lang="ru-RU" dirty="0">
                <a:solidFill>
                  <a:schemeClr val="accent2">
                    <a:lumMod val="50000"/>
                  </a:schemeClr>
                </a:solidFill>
                <a:hlinkClick r:id="rId4"/>
              </a:rPr>
              <a:t>МУК «Тульская библиотечная система</a:t>
            </a:r>
            <a:r>
              <a:rPr lang="ru-RU" dirty="0" smtClean="0">
                <a:solidFill>
                  <a:schemeClr val="accent2">
                    <a:lumMod val="50000"/>
                  </a:schemeClr>
                </a:solidFill>
                <a:hlinkClick r:id="rId4"/>
              </a:rPr>
              <a:t>»</a:t>
            </a:r>
            <a:endParaRPr lang="ru-RU"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par>
                                <p:cTn id="9" presetID="51" presetClass="entr" presetSubtype="0"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par>
                                <p:cTn id="27" presetID="51"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770" decel="100000"/>
                                        <p:tgtEl>
                                          <p:spTgt spid="5">
                                            <p:txEl>
                                              <p:pRg st="1" end="1"/>
                                            </p:txEl>
                                          </p:spTgt>
                                        </p:tgtEl>
                                      </p:cBhvr>
                                    </p:animEffect>
                                    <p:animScale>
                                      <p:cBhvr>
                                        <p:cTn id="30" dur="770" decel="100000"/>
                                        <p:tgtEl>
                                          <p:spTgt spid="5">
                                            <p:txEl>
                                              <p:pRg st="1" end="1"/>
                                            </p:txEl>
                                          </p:spTgt>
                                        </p:tgtEl>
                                      </p:cBhvr>
                                      <p:from x="10000" y="10000"/>
                                      <p:to x="200000" y="450000"/>
                                    </p:animScale>
                                    <p:animScale>
                                      <p:cBhvr>
                                        <p:cTn id="31" dur="1230" accel="100000" fill="hold">
                                          <p:stCondLst>
                                            <p:cond delay="770"/>
                                          </p:stCondLst>
                                        </p:cTn>
                                        <p:tgtEl>
                                          <p:spTgt spid="5">
                                            <p:txEl>
                                              <p:pRg st="1" end="1"/>
                                            </p:txEl>
                                          </p:spTgt>
                                        </p:tgtEl>
                                      </p:cBhvr>
                                      <p:from x="200000" y="450000"/>
                                      <p:to x="100000" y="100000"/>
                                    </p:animScale>
                                    <p:set>
                                      <p:cBhvr>
                                        <p:cTn id="32" dur="770" fill="hold"/>
                                        <p:tgtEl>
                                          <p:spTgt spid="5">
                                            <p:txEl>
                                              <p:pRg st="1" end="1"/>
                                            </p:txEl>
                                          </p:spTgt>
                                        </p:tgtEl>
                                        <p:attrNameLst>
                                          <p:attrName>ppt_x</p:attrName>
                                        </p:attrNameLst>
                                      </p:cBhvr>
                                      <p:to>
                                        <p:strVal val="(0.5)"/>
                                      </p:to>
                                    </p:set>
                                    <p:anim from="(0.5)" to="(#ppt_x)" calcmode="lin" valueType="num">
                                      <p:cBhvr>
                                        <p:cTn id="33" dur="1230" accel="100000" fill="hold">
                                          <p:stCondLst>
                                            <p:cond delay="770"/>
                                          </p:stCondLst>
                                        </p:cTn>
                                        <p:tgtEl>
                                          <p:spTgt spid="5">
                                            <p:txEl>
                                              <p:pRg st="1" end="1"/>
                                            </p:txEl>
                                          </p:spTgt>
                                        </p:tgtEl>
                                        <p:attrNameLst>
                                          <p:attrName>ppt_x</p:attrName>
                                        </p:attrNameLst>
                                      </p:cBhvr>
                                    </p:anim>
                                    <p:set>
                                      <p:cBhvr>
                                        <p:cTn id="34" dur="770" fill="hold"/>
                                        <p:tgtEl>
                                          <p:spTgt spid="5">
                                            <p:txEl>
                                              <p:pRg st="1" end="1"/>
                                            </p:txEl>
                                          </p:spTgt>
                                        </p:tgtEl>
                                        <p:attrNameLst>
                                          <p:attrName>ppt_y</p:attrName>
                                        </p:attrNameLst>
                                      </p:cBhvr>
                                      <p:to>
                                        <p:strVal val="(#ppt_y+0.4)"/>
                                      </p:to>
                                    </p:set>
                                    <p:anim from="(#ppt_y+0.4)" to="(#ppt_y)" calcmode="lin" valueType="num">
                                      <p:cBhvr>
                                        <p:cTn id="35" dur="1230" accel="100000" fill="hold">
                                          <p:stCondLst>
                                            <p:cond delay="770"/>
                                          </p:stCondLst>
                                        </p:cTn>
                                        <p:tgtEl>
                                          <p:spTgt spid="5">
                                            <p:txEl>
                                              <p:pRg st="1" end="1"/>
                                            </p:txEl>
                                          </p:spTgt>
                                        </p:tgtEl>
                                        <p:attrNameLst>
                                          <p:attrName>ppt_y</p:attrName>
                                        </p:attrNameLst>
                                      </p:cBhvr>
                                    </p:anim>
                                  </p:childTnLst>
                                </p:cTn>
                              </p:par>
                              <p:par>
                                <p:cTn id="36" presetID="51" presetClass="entr" presetSubtype="0"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770" decel="100000"/>
                                        <p:tgtEl>
                                          <p:spTgt spid="5">
                                            <p:txEl>
                                              <p:pRg st="2" end="2"/>
                                            </p:txEl>
                                          </p:spTgt>
                                        </p:tgtEl>
                                      </p:cBhvr>
                                    </p:animEffect>
                                    <p:animScale>
                                      <p:cBhvr>
                                        <p:cTn id="39" dur="770" decel="100000"/>
                                        <p:tgtEl>
                                          <p:spTgt spid="5">
                                            <p:txEl>
                                              <p:pRg st="2" end="2"/>
                                            </p:txEl>
                                          </p:spTgt>
                                        </p:tgtEl>
                                      </p:cBhvr>
                                      <p:from x="10000" y="10000"/>
                                      <p:to x="200000" y="450000"/>
                                    </p:animScale>
                                    <p:animScale>
                                      <p:cBhvr>
                                        <p:cTn id="40" dur="1230" accel="100000" fill="hold">
                                          <p:stCondLst>
                                            <p:cond delay="770"/>
                                          </p:stCondLst>
                                        </p:cTn>
                                        <p:tgtEl>
                                          <p:spTgt spid="5">
                                            <p:txEl>
                                              <p:pRg st="2" end="2"/>
                                            </p:txEl>
                                          </p:spTgt>
                                        </p:tgtEl>
                                      </p:cBhvr>
                                      <p:from x="200000" y="450000"/>
                                      <p:to x="100000" y="100000"/>
                                    </p:animScale>
                                    <p:set>
                                      <p:cBhvr>
                                        <p:cTn id="41" dur="770" fill="hold"/>
                                        <p:tgtEl>
                                          <p:spTgt spid="5">
                                            <p:txEl>
                                              <p:pRg st="2" end="2"/>
                                            </p:txEl>
                                          </p:spTgt>
                                        </p:tgtEl>
                                        <p:attrNameLst>
                                          <p:attrName>ppt_x</p:attrName>
                                        </p:attrNameLst>
                                      </p:cBhvr>
                                      <p:to>
                                        <p:strVal val="(0.5)"/>
                                      </p:to>
                                    </p:set>
                                    <p:anim from="(0.5)" to="(#ppt_x)" calcmode="lin" valueType="num">
                                      <p:cBhvr>
                                        <p:cTn id="42" dur="1230" accel="100000" fill="hold">
                                          <p:stCondLst>
                                            <p:cond delay="770"/>
                                          </p:stCondLst>
                                        </p:cTn>
                                        <p:tgtEl>
                                          <p:spTgt spid="5">
                                            <p:txEl>
                                              <p:pRg st="2" end="2"/>
                                            </p:txEl>
                                          </p:spTgt>
                                        </p:tgtEl>
                                        <p:attrNameLst>
                                          <p:attrName>ppt_x</p:attrName>
                                        </p:attrNameLst>
                                      </p:cBhvr>
                                    </p:anim>
                                    <p:set>
                                      <p:cBhvr>
                                        <p:cTn id="43" dur="770" fill="hold"/>
                                        <p:tgtEl>
                                          <p:spTgt spid="5">
                                            <p:txEl>
                                              <p:pRg st="2" end="2"/>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2" end="2"/>
                                            </p:txEl>
                                          </p:spTgt>
                                        </p:tgtEl>
                                        <p:attrNameLst>
                                          <p:attrName>ppt_y</p:attrName>
                                        </p:attrNameLst>
                                      </p:cBhvr>
                                    </p:anim>
                                  </p:childTnLst>
                                </p:cTn>
                              </p:par>
                            </p:childTnLst>
                          </p:cTn>
                        </p:par>
                        <p:par>
                          <p:cTn id="45" fill="hold">
                            <p:stCondLst>
                              <p:cond delay="2000"/>
                            </p:stCondLst>
                            <p:childTnLst>
                              <p:par>
                                <p:cTn id="46" presetID="18" presetClass="entr" presetSubtype="12"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Left)">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Подзаголовок 7"/>
          <p:cNvSpPr txBox="1">
            <a:spLocks/>
          </p:cNvSpPr>
          <p:nvPr/>
        </p:nvSpPr>
        <p:spPr>
          <a:xfrm>
            <a:off x="1500166" y="785794"/>
            <a:ext cx="6400800" cy="5040784"/>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Подбор материала, монтаж, дизайн:</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заведующая </a:t>
            </a: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Интеллект-центром</a:t>
            </a: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Центральной городской библиотеки</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 им. Л.Н. Толстого</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МУК «Тульская библиотечная система»</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1" i="0" u="none" strike="noStrike" kern="1200" cap="none" spc="0" normalizeH="0" baseline="0" noProof="0" dirty="0" smtClean="0">
                <a:ln>
                  <a:noFill/>
                </a:ln>
                <a:solidFill>
                  <a:schemeClr val="tx1"/>
                </a:solidFill>
                <a:effectLst/>
                <a:uLnTx/>
                <a:uFillTx/>
                <a:latin typeface="+mn-lt"/>
                <a:ea typeface="+mn-ea"/>
                <a:cs typeface="+mn-cs"/>
              </a:rPr>
              <a:t>И.Е. </a:t>
            </a:r>
            <a:r>
              <a:rPr kumimoji="0" lang="ru-RU" sz="1800" b="1" i="0" u="none" strike="noStrike" kern="1200" cap="none" spc="0" normalizeH="0" baseline="0" noProof="0" smtClean="0">
                <a:ln>
                  <a:noFill/>
                </a:ln>
                <a:solidFill>
                  <a:schemeClr val="tx1"/>
                </a:solidFill>
                <a:effectLst/>
                <a:uLnTx/>
                <a:uFillTx/>
                <a:latin typeface="+mn-lt"/>
                <a:ea typeface="+mn-ea"/>
                <a:cs typeface="+mn-cs"/>
              </a:rPr>
              <a:t>Полонская.</a:t>
            </a:r>
            <a:endParaRPr kumimoji="0" lang="ru-RU"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Библиографическое описание рекомендуемой литературы:</a:t>
            </a:r>
          </a:p>
          <a:p>
            <a:pPr marL="342900" marR="0" lvl="0" indent="-342900" algn="ctr" defTabSz="914400" rtl="0" eaLnBrk="1" fontAlgn="auto" latinLnBrk="0" hangingPunct="1">
              <a:lnSpc>
                <a:spcPct val="100000"/>
              </a:lnSpc>
              <a:spcBef>
                <a:spcPct val="20000"/>
              </a:spcBef>
              <a:spcAft>
                <a:spcPts val="0"/>
              </a:spcAft>
              <a:buClrTx/>
              <a:buSzTx/>
              <a:tabLst/>
              <a:defRPr/>
            </a:pPr>
            <a:r>
              <a:rPr lang="ru-RU" dirty="0" smtClean="0"/>
              <a:t>б</a:t>
            </a: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иблиотекарь</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Интеллект-центра</a:t>
            </a: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ru-RU" dirty="0" smtClean="0"/>
              <a:t>Урюпина Д.Н;</a:t>
            </a:r>
          </a:p>
          <a:p>
            <a:pPr marL="342900" marR="0" lvl="0" indent="-342900" algn="ctr" defTabSz="914400" rtl="0" eaLnBrk="1" fontAlgn="auto" latinLnBrk="0" hangingPunct="1">
              <a:lnSpc>
                <a:spcPct val="100000"/>
              </a:lnSpc>
              <a:spcBef>
                <a:spcPct val="20000"/>
              </a:spcBef>
              <a:spcAft>
                <a:spcPts val="0"/>
              </a:spcAft>
              <a:buClrTx/>
              <a:buSzTx/>
              <a:tabLst/>
              <a:defRPr/>
            </a:pPr>
            <a:r>
              <a:rPr lang="ru-RU" dirty="0" smtClean="0"/>
              <a:t>библиограф отдела Информационных и справочных услуг</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Гурова</a:t>
            </a:r>
            <a:r>
              <a:rPr kumimoji="0" lang="ru-RU" sz="1800" b="0" i="0" u="none" strike="noStrike" kern="1200" cap="none" spc="0" normalizeH="0" noProof="0" dirty="0" smtClean="0">
                <a:ln>
                  <a:noFill/>
                </a:ln>
                <a:solidFill>
                  <a:schemeClr val="tx1"/>
                </a:solidFill>
                <a:effectLst/>
                <a:uLnTx/>
                <a:uFillTx/>
                <a:latin typeface="+mn-lt"/>
                <a:ea typeface="+mn-ea"/>
                <a:cs typeface="+mn-cs"/>
              </a:rPr>
              <a:t> Л.Г</a:t>
            </a: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defRPr/>
            </a:pPr>
            <a:r>
              <a:rPr lang="ru-RU" dirty="0" smtClean="0"/>
              <a:t>Центральная городская библиотека</a:t>
            </a:r>
          </a:p>
          <a:p>
            <a:pPr marL="342900" lvl="0" indent="-342900" algn="ctr">
              <a:spcBef>
                <a:spcPct val="20000"/>
              </a:spcBef>
              <a:defRPr/>
            </a:pPr>
            <a:r>
              <a:rPr lang="ru-RU" dirty="0" smtClean="0"/>
              <a:t> им. Л.Н. Толстого</a:t>
            </a:r>
          </a:p>
          <a:p>
            <a:pPr marL="342900" lvl="0" indent="-342900" algn="ctr">
              <a:spcBef>
                <a:spcPct val="20000"/>
              </a:spcBef>
              <a:defRPr/>
            </a:pPr>
            <a:r>
              <a:rPr lang="ru-RU" dirty="0" smtClean="0"/>
              <a:t>МУК «Тульская библиотечная система»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5"/>
          <p:cNvSpPr txBox="1">
            <a:spLocks/>
          </p:cNvSpPr>
          <p:nvPr/>
        </p:nvSpPr>
        <p:spPr>
          <a:xfrm>
            <a:off x="500034" y="857232"/>
            <a:ext cx="7929618" cy="5000660"/>
          </a:xfrm>
          <a:prstGeom prst="rect">
            <a:avLst/>
          </a:prstGeom>
          <a:gradFill flip="none"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50000" r="50000" b="50000"/>
            </a:path>
            <a:tileRect/>
          </a:gradFill>
          <a:ln w="76200" cap="flat" cmpd="sng" algn="ctr">
            <a:solidFill>
              <a:schemeClr val="accent1">
                <a:lumMod val="75000"/>
              </a:schemeClr>
            </a:solidFill>
            <a:prstDash val="soli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b" anchorCtr="0" compatLnSpc="1">
            <a:prstTxWarp prst="textNoShape">
              <a:avLst/>
            </a:prstTxWarp>
            <a:normAutofit fontScale="25000" lnSpcReduction="20000"/>
          </a:bodyPr>
          <a:lstStyle/>
          <a:p>
            <a:pPr marL="342900" marR="0" lvl="0" indent="-342900" algn="ctr" defTabSz="-13873163" rtl="0" eaLnBrk="0" fontAlgn="base" latinLnBrk="0" hangingPunct="0">
              <a:lnSpc>
                <a:spcPct val="100000"/>
              </a:lnSpc>
              <a:spcBef>
                <a:spcPct val="0"/>
              </a:spcBef>
              <a:spcAft>
                <a:spcPct val="0"/>
              </a:spcAft>
              <a:buClrTx/>
              <a:buSzTx/>
              <a:buFontTx/>
              <a:buNone/>
              <a:tabLst/>
              <a:defRPr/>
            </a:pP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endPar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45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kumimoji="0" lang="ru-RU" sz="45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45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160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160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160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endParaRPr lang="ru-RU" sz="16000" dirty="0" smtClean="0">
              <a:ln w="6350">
                <a:solidFill>
                  <a:schemeClr val="accent1">
                    <a:shade val="43000"/>
                  </a:schemeClr>
                </a:solidFill>
              </a:ln>
              <a:effectLst>
                <a:outerShdw blurRad="38100" dist="38100" dir="2700000" algn="tl">
                  <a:srgbClr val="000000"/>
                </a:outerShdw>
              </a:effectLst>
            </a:endParaRPr>
          </a:p>
          <a:p>
            <a:pPr marL="342900" marR="0" lvl="0" indent="-342900" algn="ctr" defTabSz="-13873163" rtl="0" eaLnBrk="0" fontAlgn="base" latinLnBrk="0" hangingPunct="0">
              <a:lnSpc>
                <a:spcPct val="100000"/>
              </a:lnSpc>
              <a:spcBef>
                <a:spcPct val="0"/>
              </a:spcBef>
              <a:spcAft>
                <a:spcPct val="0"/>
              </a:spcAft>
              <a:buClrTx/>
              <a:buSzTx/>
              <a:buFontTx/>
              <a:buNone/>
              <a:tabLst/>
              <a:defRPr/>
            </a:pP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Раздел:</a:t>
            </a:r>
            <a:r>
              <a:rPr kumimoji="0" lang="en-US"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I</a:t>
            </a:r>
            <a:br>
              <a:rPr kumimoji="0" lang="en-US"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Никто не станет мудрым, не будучи терпимым</a:t>
            </a:r>
          </a:p>
          <a:p>
            <a:pPr marL="342900" marR="0" lvl="0" indent="-342900" algn="ctr" defTabSz="-13873163" rtl="0" eaLnBrk="0" fontAlgn="base" latinLnBrk="0" hangingPunct="0">
              <a:lnSpc>
                <a:spcPct val="100000"/>
              </a:lnSpc>
              <a:spcBef>
                <a:spcPct val="0"/>
              </a:spcBef>
              <a:spcAft>
                <a:spcPct val="0"/>
              </a:spcAft>
              <a:buClrTx/>
              <a:buSzTx/>
              <a:buFontTx/>
              <a:buNone/>
              <a:tabLst/>
              <a:defRPr/>
            </a:pP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(из истории толерантного движения)</a:t>
            </a:r>
            <a:b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t/>
            </a:r>
            <a:br>
              <a:rPr kumimoji="0" lang="ru-RU" sz="16000" b="0" i="0" u="none" strike="noStrike" kern="1200" cap="none" spc="0" normalizeH="0" baseline="0" noProof="0" dirty="0" smtClean="0">
                <a:ln w="6350">
                  <a:solidFill>
                    <a:schemeClr val="accent1">
                      <a:shade val="43000"/>
                    </a:schemeClr>
                  </a:solidFill>
                </a:ln>
                <a:solidFill>
                  <a:schemeClr val="dk1"/>
                </a:solidFill>
                <a:effectLst>
                  <a:outerShdw blurRad="38100" dist="38100" dir="2700000" algn="tl">
                    <a:srgbClr val="000000"/>
                  </a:outerShdw>
                </a:effectLst>
                <a:uLnTx/>
                <a:uFillTx/>
                <a:latin typeface="+mn-lt"/>
                <a:ea typeface="+mn-ea"/>
                <a:cs typeface="+mn-cs"/>
              </a:rPr>
            </a:br>
            <a:endParaRPr kumimoji="0" lang="ru-RU" sz="16000" b="0" i="0" u="none" strike="noStrike" kern="1200" cap="none" spc="0" normalizeH="0" baseline="0" noProof="0" dirty="0">
              <a:ln w="6350">
                <a:solidFill>
                  <a:schemeClr val="accent1">
                    <a:shade val="43000"/>
                  </a:schemeClr>
                </a:solidFill>
              </a:ln>
              <a:solidFill>
                <a:schemeClr val="accent3">
                  <a:lumMod val="50000"/>
                </a:schemeClr>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357686" y="2714620"/>
            <a:ext cx="464347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Конфуцию вторил  </a:t>
            </a:r>
            <a:r>
              <a:rPr lang="ru-RU" sz="1400" dirty="0" smtClean="0">
                <a:latin typeface="Times New Roman" pitchFamily="18" charset="0"/>
                <a:cs typeface="Times New Roman" pitchFamily="18" charset="0"/>
                <a:hlinkClick r:id="rId3"/>
              </a:rPr>
              <a:t>Сократ</a:t>
            </a:r>
            <a:r>
              <a:rPr lang="ru-RU" sz="1400" dirty="0" smtClean="0">
                <a:latin typeface="Times New Roman" pitchFamily="18" charset="0"/>
                <a:cs typeface="Times New Roman" pitchFamily="18" charset="0"/>
              </a:rPr>
              <a:t>, который по сути первый обратился к человеку и его сущности. Он пытался выяснить, что есть добро и зло, справедливость и закон, прекрасное и безобразное - т.е. найти ответы на вопросы, которые относятся не только к философскому мировоззрению, но и к эстетике: науке на сплаве философии и искусства</a:t>
            </a:r>
            <a:endParaRPr lang="ru-RU" sz="1400" dirty="0">
              <a:latin typeface="Times New Roman" pitchFamily="18" charset="0"/>
              <a:cs typeface="Times New Roman" pitchFamily="18" charset="0"/>
            </a:endParaRPr>
          </a:p>
        </p:txBody>
      </p:sp>
      <p:pic>
        <p:nvPicPr>
          <p:cNvPr id="9218" name="Picture 2" descr="Сократ. Игорь Суриков"/>
          <p:cNvPicPr>
            <a:picLocks noChangeAspect="1" noChangeArrowheads="1"/>
          </p:cNvPicPr>
          <p:nvPr/>
        </p:nvPicPr>
        <p:blipFill>
          <a:blip r:embed="rId4"/>
          <a:srcRect/>
          <a:stretch>
            <a:fillRect/>
          </a:stretch>
        </p:blipFill>
        <p:spPr bwMode="auto">
          <a:xfrm>
            <a:off x="142844" y="2714620"/>
            <a:ext cx="1072287" cy="1747828"/>
          </a:xfrm>
          <a:prstGeom prst="rect">
            <a:avLst/>
          </a:prstGeom>
          <a:noFill/>
        </p:spPr>
      </p:pic>
      <p:sp>
        <p:nvSpPr>
          <p:cNvPr id="9220" name="Rectangle 4"/>
          <p:cNvSpPr>
            <a:spLocks noChangeArrowheads="1"/>
          </p:cNvSpPr>
          <p:nvPr/>
        </p:nvSpPr>
        <p:spPr bwMode="auto">
          <a:xfrm>
            <a:off x="357158" y="4572008"/>
            <a:ext cx="44291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400" b="0" i="0" u="none" strike="noStrike" cap="none" normalizeH="0" baseline="0" dirty="0" smtClean="0">
              <a:ln>
                <a:noFill/>
              </a:ln>
              <a:effectLst/>
              <a:latin typeface="Arial" pitchFamily="34" charset="0"/>
              <a:cs typeface="Arial" pitchFamily="34" charset="0"/>
            </a:endParaRPr>
          </a:p>
        </p:txBody>
      </p:sp>
      <p:pic>
        <p:nvPicPr>
          <p:cNvPr id="9222" name="Picture 6" descr="Изображение книги Исповедь. История моих бедствий Августин Аврелий, Петр Абеляр"/>
          <p:cNvPicPr>
            <a:picLocks noChangeAspect="1" noChangeArrowheads="1"/>
          </p:cNvPicPr>
          <p:nvPr/>
        </p:nvPicPr>
        <p:blipFill>
          <a:blip r:embed="rId5"/>
          <a:srcRect/>
          <a:stretch>
            <a:fillRect/>
          </a:stretch>
        </p:blipFill>
        <p:spPr bwMode="auto">
          <a:xfrm>
            <a:off x="5429256" y="4857760"/>
            <a:ext cx="1085966" cy="1704966"/>
          </a:xfrm>
          <a:prstGeom prst="rect">
            <a:avLst/>
          </a:prstGeom>
          <a:noFill/>
        </p:spPr>
      </p:pic>
      <p:sp>
        <p:nvSpPr>
          <p:cNvPr id="10" name="Прямоугольник 9"/>
          <p:cNvSpPr/>
          <p:nvPr/>
        </p:nvSpPr>
        <p:spPr>
          <a:xfrm>
            <a:off x="6643702" y="4868911"/>
            <a:ext cx="228601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tabLst>
                <a:tab pos="457200" algn="l"/>
              </a:tabLst>
            </a:pPr>
            <a:r>
              <a:rPr lang="ru-RU" sz="1200" dirty="0" smtClean="0">
                <a:latin typeface="Times New Roman" pitchFamily="18" charset="0"/>
                <a:ea typeface="Times New Roman" pitchFamily="18" charset="0"/>
                <a:cs typeface="Times New Roman" pitchFamily="18" charset="0"/>
              </a:rPr>
              <a:t>Августин А. Исповедь / </a:t>
            </a:r>
            <a:r>
              <a:rPr lang="ru-RU" sz="1200" dirty="0" err="1" smtClean="0">
                <a:latin typeface="Times New Roman" pitchFamily="18" charset="0"/>
                <a:ea typeface="Times New Roman" pitchFamily="18" charset="0"/>
                <a:cs typeface="Times New Roman" pitchFamily="18" charset="0"/>
              </a:rPr>
              <a:t>Аврелий</a:t>
            </a:r>
            <a:r>
              <a:rPr lang="ru-RU" sz="1200" dirty="0" smtClean="0">
                <a:latin typeface="Times New Roman" pitchFamily="18" charset="0"/>
                <a:ea typeface="Times New Roman" pitchFamily="18" charset="0"/>
                <a:cs typeface="Times New Roman" pitchFamily="18" charset="0"/>
              </a:rPr>
              <a:t> Августин. История моих бедствий / П. Абеляр. – М. : Республика, 1992. – 332 с.</a:t>
            </a:r>
            <a:endParaRPr lang="ru-RU" sz="1200" dirty="0" smtClean="0">
              <a:latin typeface="Times New Roman" pitchFamily="18" charset="0"/>
              <a:cs typeface="Times New Roman" pitchFamily="18" charset="0"/>
            </a:endParaRPr>
          </a:p>
        </p:txBody>
      </p:sp>
      <p:sp>
        <p:nvSpPr>
          <p:cNvPr id="11" name="Прямоугольник 10"/>
          <p:cNvSpPr/>
          <p:nvPr/>
        </p:nvSpPr>
        <p:spPr>
          <a:xfrm>
            <a:off x="142844" y="785794"/>
            <a:ext cx="5786478"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«Если вы хотите, чтобы другие верили вашим словам, лучше всего сначала скромно прислушаться к мнению других. Если вы хотите, чтобы политика была быстро реализована, лучше всего самому подать пример. Если вы хотите, чтобы люди охотнее следовали за вами, лучше всего научить их правильным принципам. Если вы сможете достичь этого, а не порицать людей, вы станете хорошим правителем». Конфуций</a:t>
            </a:r>
            <a:endParaRPr lang="ru-RU" sz="1400" dirty="0">
              <a:latin typeface="Times New Roman" pitchFamily="18" charset="0"/>
              <a:cs typeface="Times New Roman" pitchFamily="18" charset="0"/>
            </a:endParaRPr>
          </a:p>
        </p:txBody>
      </p:sp>
      <p:sp>
        <p:nvSpPr>
          <p:cNvPr id="9" name="Прямоугольник 8"/>
          <p:cNvSpPr/>
          <p:nvPr/>
        </p:nvSpPr>
        <p:spPr>
          <a:xfrm>
            <a:off x="142844" y="142852"/>
            <a:ext cx="885831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sz="1600" dirty="0" smtClean="0">
                <a:solidFill>
                  <a:schemeClr val="bg1"/>
                </a:solidFill>
                <a:latin typeface="Times New Roman" pitchFamily="18" charset="0"/>
                <a:cs typeface="Times New Roman" pitchFamily="18" charset="0"/>
              </a:rPr>
              <a:t> О терпимости, о сострадании и расположенности к другому человеку, об  уважении к его  свободе, образу мысли и поведению размышлял еще древнекитайский философ </a:t>
            </a:r>
            <a:r>
              <a:rPr lang="ru-RU" sz="1600" dirty="0" smtClean="0">
                <a:solidFill>
                  <a:schemeClr val="bg1"/>
                </a:solidFill>
                <a:latin typeface="Times New Roman" pitchFamily="18" charset="0"/>
                <a:cs typeface="Times New Roman" pitchFamily="18" charset="0"/>
                <a:hlinkClick r:id="rId6"/>
              </a:rPr>
              <a:t>Конфуций</a:t>
            </a:r>
            <a:endParaRPr lang="ru-RU" sz="1600" dirty="0">
              <a:solidFill>
                <a:schemeClr val="bg1"/>
              </a:solidFill>
              <a:latin typeface="Times New Roman" pitchFamily="18" charset="0"/>
              <a:cs typeface="Times New Roman" pitchFamily="18" charset="0"/>
            </a:endParaRPr>
          </a:p>
        </p:txBody>
      </p:sp>
      <p:pic>
        <p:nvPicPr>
          <p:cNvPr id="31746" name="Picture 2" descr="http://bookfinder.su/ViewImage.php?isbn=9785779312813&amp;psfx=b"/>
          <p:cNvPicPr>
            <a:picLocks noChangeAspect="1" noChangeArrowheads="1"/>
          </p:cNvPicPr>
          <p:nvPr/>
        </p:nvPicPr>
        <p:blipFill>
          <a:blip r:embed="rId7" cstate="print"/>
          <a:srcRect/>
          <a:stretch>
            <a:fillRect/>
          </a:stretch>
        </p:blipFill>
        <p:spPr bwMode="auto">
          <a:xfrm>
            <a:off x="6000760" y="857232"/>
            <a:ext cx="1151555" cy="1476352"/>
          </a:xfrm>
          <a:prstGeom prst="rect">
            <a:avLst/>
          </a:prstGeom>
          <a:noFill/>
        </p:spPr>
      </p:pic>
      <p:sp>
        <p:nvSpPr>
          <p:cNvPr id="31747" name="Rectangle 3"/>
          <p:cNvSpPr>
            <a:spLocks noChangeArrowheads="1"/>
          </p:cNvSpPr>
          <p:nvPr/>
        </p:nvSpPr>
        <p:spPr bwMode="auto">
          <a:xfrm>
            <a:off x="142844" y="4786322"/>
            <a:ext cx="4929222" cy="17697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76400" algn="l"/>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А  в  западной традиции  понятие толерантности тесно связано с именем </a:t>
            </a: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8"/>
              </a:rPr>
              <a:t>А.Августина</a:t>
            </a: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который считал, что  без зла мы не знали бы, что такое добро, а мучащее человека зло в конечном счете оборачивается добром, ведь если  человека наказывают за преступление  (зло) с целью принести ему добро через искупление и муки совести, что и  приводит к очищению.</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76400" algn="l"/>
              </a:tabLst>
            </a:pPr>
            <a:r>
              <a:rPr kumimoji="0" lang="ru-RU"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bg1"/>
              </a:solidFill>
              <a:effectLst/>
              <a:latin typeface="Arial" pitchFamily="34" charset="0"/>
            </a:endParaRPr>
          </a:p>
        </p:txBody>
      </p:sp>
      <p:sp>
        <p:nvSpPr>
          <p:cNvPr id="12" name="Прямоугольник 11"/>
          <p:cNvSpPr/>
          <p:nvPr/>
        </p:nvSpPr>
        <p:spPr>
          <a:xfrm>
            <a:off x="7143768" y="857232"/>
            <a:ext cx="185738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tabLst>
                <a:tab pos="457200" algn="l"/>
              </a:tabLst>
            </a:pPr>
            <a:r>
              <a:rPr lang="ru-RU" sz="1200" dirty="0" smtClean="0">
                <a:latin typeface="Times New Roman" pitchFamily="18" charset="0"/>
                <a:ea typeface="Times New Roman" pitchFamily="18" charset="0"/>
                <a:cs typeface="Times New Roman" pitchFamily="18" charset="0"/>
              </a:rPr>
              <a:t>Конфуций. Афоризмы мудрости : [</a:t>
            </a:r>
            <a:r>
              <a:rPr lang="ru-RU" sz="1200" dirty="0" err="1" smtClean="0">
                <a:latin typeface="Times New Roman" pitchFamily="18" charset="0"/>
                <a:ea typeface="Times New Roman" pitchFamily="18" charset="0"/>
                <a:cs typeface="Times New Roman" pitchFamily="18" charset="0"/>
              </a:rPr>
              <a:t>илл</a:t>
            </a:r>
            <a:r>
              <a:rPr lang="ru-RU" sz="1200" dirty="0" smtClean="0">
                <a:latin typeface="Times New Roman" pitchFamily="18" charset="0"/>
                <a:ea typeface="Times New Roman" pitchFamily="18" charset="0"/>
                <a:cs typeface="Times New Roman" pitchFamily="18" charset="0"/>
              </a:rPr>
              <a:t>. энциклопедическое изд.] / Конфуций ; [под ред. В. П. </a:t>
            </a:r>
            <a:r>
              <a:rPr lang="ru-RU" sz="1200" dirty="0" err="1" smtClean="0">
                <a:latin typeface="Times New Roman" pitchFamily="18" charset="0"/>
                <a:ea typeface="Times New Roman" pitchFamily="18" charset="0"/>
                <a:cs typeface="Times New Roman" pitchFamily="18" charset="0"/>
              </a:rPr>
              <a:t>Бутромеева</a:t>
            </a:r>
            <a:r>
              <a:rPr lang="ru-RU" sz="1200" dirty="0" smtClean="0">
                <a:latin typeface="Times New Roman" pitchFamily="18" charset="0"/>
                <a:ea typeface="Times New Roman" pitchFamily="18" charset="0"/>
                <a:cs typeface="Times New Roman" pitchFamily="18" charset="0"/>
              </a:rPr>
              <a:t>, В. В. </a:t>
            </a:r>
            <a:r>
              <a:rPr lang="ru-RU" sz="1200" dirty="0" err="1" smtClean="0">
                <a:latin typeface="Times New Roman" pitchFamily="18" charset="0"/>
                <a:ea typeface="Times New Roman" pitchFamily="18" charset="0"/>
                <a:cs typeface="Times New Roman" pitchFamily="18" charset="0"/>
              </a:rPr>
              <a:t>Бутромеева</a:t>
            </a:r>
            <a:r>
              <a:rPr lang="ru-RU" sz="1200" dirty="0" smtClean="0">
                <a:latin typeface="Times New Roman" pitchFamily="18" charset="0"/>
                <a:ea typeface="Times New Roman" pitchFamily="18" charset="0"/>
                <a:cs typeface="Times New Roman" pitchFamily="18" charset="0"/>
              </a:rPr>
              <a:t>]. – М. : Белый город, 2007. – 447 с. – (Памятники мировой культуры).</a:t>
            </a:r>
            <a:endParaRPr lang="ru-RU" sz="1200" dirty="0" smtClean="0">
              <a:latin typeface="Times New Roman" pitchFamily="18" charset="0"/>
              <a:cs typeface="Times New Roman" pitchFamily="18" charset="0"/>
            </a:endParaRPr>
          </a:p>
        </p:txBody>
      </p:sp>
      <p:sp>
        <p:nvSpPr>
          <p:cNvPr id="35841" name="Rectangle 1"/>
          <p:cNvSpPr>
            <a:spLocks noChangeArrowheads="1"/>
          </p:cNvSpPr>
          <p:nvPr/>
        </p:nvSpPr>
        <p:spPr bwMode="auto">
          <a:xfrm>
            <a:off x="1428728" y="2714620"/>
            <a:ext cx="271461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Суриков, И. Е. Сократ / Игорь Суриков. – М. : Мол. гвардия, 2011. – 362 с. : ил. – (Жизнь замечательных людей).</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2000"/>
                                        <p:tgtEl>
                                          <p:spTgt spid="11"/>
                                        </p:tgtEl>
                                      </p:cBhvr>
                                    </p:animEffect>
                                  </p:childTnLst>
                                </p:cTn>
                              </p:par>
                              <p:par>
                                <p:cTn id="13" presetID="18" presetClass="entr" presetSubtype="12"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strips(downLeft)">
                                      <p:cBhvr>
                                        <p:cTn id="15" dur="2000"/>
                                        <p:tgtEl>
                                          <p:spTgt spid="3174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2000"/>
                                        <p:tgtEl>
                                          <p:spTgt spid="12"/>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2000"/>
                                        <p:tgtEl>
                                          <p:spTgt spid="4"/>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35841"/>
                                        </p:tgtEl>
                                        <p:attrNameLst>
                                          <p:attrName>style.visibility</p:attrName>
                                        </p:attrNameLst>
                                      </p:cBhvr>
                                      <p:to>
                                        <p:strVal val="visible"/>
                                      </p:to>
                                    </p:set>
                                    <p:animEffect transition="in" filter="strips(upRight)">
                                      <p:cBhvr>
                                        <p:cTn id="24" dur="2000"/>
                                        <p:tgtEl>
                                          <p:spTgt spid="35841"/>
                                        </p:tgtEl>
                                      </p:cBhvr>
                                    </p:animEffect>
                                  </p:childTnLst>
                                </p:cTn>
                              </p:par>
                              <p:par>
                                <p:cTn id="25" presetID="18" presetClass="entr" presetSubtype="3" fill="hold" nodeType="with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strips(upRight)">
                                      <p:cBhvr>
                                        <p:cTn id="27" dur="2000"/>
                                        <p:tgtEl>
                                          <p:spTgt spid="9218"/>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31747"/>
                                        </p:tgtEl>
                                        <p:attrNameLst>
                                          <p:attrName>style.visibility</p:attrName>
                                        </p:attrNameLst>
                                      </p:cBhvr>
                                      <p:to>
                                        <p:strVal val="visible"/>
                                      </p:to>
                                    </p:set>
                                    <p:animEffect transition="in" filter="strips(downLeft)">
                                      <p:cBhvr>
                                        <p:cTn id="30" dur="2000"/>
                                        <p:tgtEl>
                                          <p:spTgt spid="31747"/>
                                        </p:tgtEl>
                                      </p:cBhvr>
                                    </p:animEffect>
                                  </p:childTnLst>
                                </p:cTn>
                              </p:par>
                              <p:par>
                                <p:cTn id="31" presetID="18" presetClass="entr" presetSubtype="12" fill="hold" nodeType="withEffect">
                                  <p:stCondLst>
                                    <p:cond delay="0"/>
                                  </p:stCondLst>
                                  <p:childTnLst>
                                    <p:set>
                                      <p:cBhvr>
                                        <p:cTn id="32" dur="1" fill="hold">
                                          <p:stCondLst>
                                            <p:cond delay="0"/>
                                          </p:stCondLst>
                                        </p:cTn>
                                        <p:tgtEl>
                                          <p:spTgt spid="9222"/>
                                        </p:tgtEl>
                                        <p:attrNameLst>
                                          <p:attrName>style.visibility</p:attrName>
                                        </p:attrNameLst>
                                      </p:cBhvr>
                                      <p:to>
                                        <p:strVal val="visible"/>
                                      </p:to>
                                    </p:set>
                                    <p:animEffect transition="in" filter="strips(downLeft)">
                                      <p:cBhvr>
                                        <p:cTn id="33" dur="2000"/>
                                        <p:tgtEl>
                                          <p:spTgt spid="922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9" grpId="0" animBg="1"/>
      <p:bldP spid="31747" grpId="0" animBg="1"/>
      <p:bldP spid="12" grpId="0" animBg="1"/>
      <p:bldP spid="358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142844" y="3857628"/>
            <a:ext cx="2143172" cy="2462213"/>
          </a:xfrm>
          <a:prstGeom prst="rect">
            <a:avLst/>
          </a:prstGeom>
          <a:noFill/>
          <a:ln w="9525">
            <a:noFill/>
            <a:miter lim="800000"/>
            <a:headEnd/>
            <a:tailEnd/>
          </a:ln>
        </p:spPr>
        <p:txBody>
          <a:bodyPr wrap="square">
            <a:spAutoFit/>
          </a:bodyPr>
          <a:lstStyle/>
          <a:p>
            <a:pPr algn="ctr"/>
            <a:r>
              <a:rPr lang="ru-RU" sz="3200" dirty="0"/>
              <a:t> </a:t>
            </a:r>
            <a:r>
              <a:rPr lang="ru-RU" sz="1600" i="1" dirty="0" smtClean="0">
                <a:solidFill>
                  <a:schemeClr val="accent1">
                    <a:lumMod val="60000"/>
                    <a:lumOff val="40000"/>
                  </a:schemeClr>
                </a:solidFill>
                <a:latin typeface="Arial" pitchFamily="34" charset="0"/>
              </a:rPr>
              <a:t>«Действия людей – лучшие переводчики их мыслей»</a:t>
            </a:r>
          </a:p>
          <a:p>
            <a:pPr algn="ctr"/>
            <a:r>
              <a:rPr lang="ru-RU" sz="1600" i="1" dirty="0" smtClean="0">
                <a:solidFill>
                  <a:schemeClr val="accent1">
                    <a:lumMod val="60000"/>
                    <a:lumOff val="40000"/>
                  </a:schemeClr>
                </a:solidFill>
                <a:latin typeface="Arial" pitchFamily="34" charset="0"/>
              </a:rPr>
              <a:t> </a:t>
            </a:r>
            <a:r>
              <a:rPr lang="ru-RU" sz="1600" dirty="0" smtClean="0"/>
              <a:t>Д. Локк – английский педагог и философ</a:t>
            </a:r>
          </a:p>
          <a:p>
            <a:pPr algn="ctr"/>
            <a:endParaRPr lang="ru-RU" i="1" dirty="0" smtClean="0">
              <a:solidFill>
                <a:schemeClr val="accent1">
                  <a:lumMod val="60000"/>
                  <a:lumOff val="40000"/>
                </a:schemeClr>
              </a:solidFill>
              <a:latin typeface="Arial" pitchFamily="34" charset="0"/>
            </a:endParaRPr>
          </a:p>
          <a:p>
            <a:pPr algn="r"/>
            <a:endParaRPr lang="ru-RU" sz="800" dirty="0" smtClean="0"/>
          </a:p>
        </p:txBody>
      </p:sp>
      <p:sp>
        <p:nvSpPr>
          <p:cNvPr id="5" name="Прямоугольник 6"/>
          <p:cNvSpPr>
            <a:spLocks noChangeArrowheads="1"/>
          </p:cNvSpPr>
          <p:nvPr/>
        </p:nvSpPr>
        <p:spPr bwMode="auto">
          <a:xfrm>
            <a:off x="3500430" y="1000108"/>
            <a:ext cx="5286412" cy="11695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условиях сильной церковной </a:t>
            </a:r>
            <a:r>
              <a:rPr lang="ru-RU" sz="1400" dirty="0" smtClean="0">
                <a:latin typeface="Times New Roman" pitchFamily="18" charset="0"/>
                <a:cs typeface="Times New Roman" pitchFamily="18" charset="0"/>
              </a:rPr>
              <a:t>цензуры о толерантности писал Джон </a:t>
            </a:r>
            <a:r>
              <a:rPr lang="ru-RU" sz="1400" dirty="0">
                <a:latin typeface="Times New Roman" pitchFamily="18" charset="0"/>
                <a:cs typeface="Times New Roman" pitchFamily="18" charset="0"/>
              </a:rPr>
              <a:t>Локк в "Очерках о терпимости" и "Письмах о </a:t>
            </a:r>
            <a:r>
              <a:rPr lang="ru-RU" sz="1400" dirty="0" smtClean="0">
                <a:latin typeface="Times New Roman" pitchFamily="18" charset="0"/>
                <a:cs typeface="Times New Roman" pitchFamily="18" charset="0"/>
              </a:rPr>
              <a:t>терпимости». Его </a:t>
            </a:r>
            <a:r>
              <a:rPr lang="ru-RU" sz="1400" dirty="0">
                <a:latin typeface="Times New Roman" pitchFamily="18" charset="0"/>
                <a:cs typeface="Times New Roman" pitchFamily="18" charset="0"/>
              </a:rPr>
              <a:t>теория познания и социальная философия оказали глубокое воздействие на историю культуры и общества, в частности на разработку американской конституции</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6" name="Содержимое 12"/>
          <p:cNvSpPr txBox="1">
            <a:spLocks/>
          </p:cNvSpPr>
          <p:nvPr/>
        </p:nvSpPr>
        <p:spPr bwMode="auto">
          <a:xfrm>
            <a:off x="357158" y="285728"/>
            <a:ext cx="8465552" cy="428628"/>
          </a:xfrm>
          <a:prstGeom prst="rect">
            <a:avLst/>
          </a:prstGeom>
          <a:solidFill>
            <a:schemeClr val="accent1">
              <a:lumMod val="40000"/>
              <a:lumOff val="60000"/>
            </a:schemeClr>
          </a:solidFill>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36576" lvl="0" indent="0" algn="ctr" defTabSz="-13873163" rtl="0" eaLnBrk="0" fontAlgn="base" latinLnBrk="0" hangingPunct="0">
              <a:lnSpc>
                <a:spcPct val="100000"/>
              </a:lnSpc>
              <a:spcBef>
                <a:spcPts val="0"/>
              </a:spcBef>
              <a:spcAft>
                <a:spcPct val="0"/>
              </a:spcAft>
              <a:buClr>
                <a:schemeClr val="accent1"/>
              </a:buClr>
              <a:buSzPct val="80000"/>
              <a:buFont typeface="Wingdings 2" pitchFamily="18" charset="2"/>
              <a:buNone/>
              <a:tabLst/>
              <a:defRPr/>
            </a:pPr>
            <a:r>
              <a:rPr lang="ru-RU" b="1" dirty="0" smtClean="0">
                <a:solidFill>
                  <a:schemeClr val="bg2">
                    <a:lumMod val="75000"/>
                  </a:schemeClr>
                </a:solidFill>
                <a:effectLst>
                  <a:outerShdw blurRad="38100" dist="38100" dir="2700000" algn="tl">
                    <a:srgbClr val="000000">
                      <a:alpha val="43137"/>
                    </a:srgbClr>
                  </a:outerShdw>
                </a:effectLst>
                <a:latin typeface="Calibri" pitchFamily="34" charset="0"/>
                <a:hlinkClick r:id="rId3"/>
              </a:rPr>
              <a:t>Д.</a:t>
            </a:r>
            <a:r>
              <a:rPr kumimoji="0" lang="ru-RU" b="1" i="0" u="none" strike="noStrike" kern="1200" normalizeH="0" baseline="0" noProof="0" dirty="0" smtClean="0">
                <a:solidFill>
                  <a:schemeClr val="bg2">
                    <a:lumMod val="75000"/>
                  </a:schemeClr>
                </a:solidFill>
                <a:effectLst>
                  <a:outerShdw blurRad="38100" dist="38100" dir="2700000" algn="tl">
                    <a:srgbClr val="000000">
                      <a:alpha val="43137"/>
                    </a:srgbClr>
                  </a:outerShdw>
                </a:effectLst>
                <a:uLnTx/>
                <a:uFillTx/>
                <a:latin typeface="Calibri" pitchFamily="34" charset="0"/>
                <a:hlinkClick r:id="rId3"/>
              </a:rPr>
              <a:t>Локк</a:t>
            </a:r>
            <a:r>
              <a:rPr kumimoji="0" lang="ru-RU" b="1" i="0" u="none" strike="noStrike" kern="1200" normalizeH="0" baseline="0" noProof="0" dirty="0" smtClean="0">
                <a:solidFill>
                  <a:schemeClr val="bg2">
                    <a:lumMod val="75000"/>
                  </a:schemeClr>
                </a:solidFill>
                <a:effectLst>
                  <a:outerShdw blurRad="38100" dist="38100" dir="2700000" algn="tl">
                    <a:srgbClr val="000000">
                      <a:alpha val="43137"/>
                    </a:srgbClr>
                  </a:outerShdw>
                </a:effectLst>
                <a:uLnTx/>
                <a:uFillTx/>
                <a:latin typeface="Calibri" pitchFamily="34" charset="0"/>
              </a:rPr>
              <a:t> - интеллектуальный вождь 17 века</a:t>
            </a:r>
            <a:endParaRPr kumimoji="0" lang="ru-RU" b="1" i="0" u="none" strike="noStrike" kern="1200" normalizeH="0" baseline="0" noProof="0" dirty="0">
              <a:solidFill>
                <a:schemeClr val="bg2">
                  <a:lumMod val="75000"/>
                </a:schemeClr>
              </a:solidFill>
              <a:effectLst>
                <a:outerShdw blurRad="38100" dist="38100" dir="2700000" algn="tl">
                  <a:srgbClr val="000000">
                    <a:alpha val="43137"/>
                  </a:srgbClr>
                </a:outerShdw>
              </a:effectLst>
              <a:uLnTx/>
              <a:uFillTx/>
              <a:latin typeface="Calibri" pitchFamily="34" charset="0"/>
            </a:endParaRPr>
          </a:p>
        </p:txBody>
      </p:sp>
      <p:sp>
        <p:nvSpPr>
          <p:cNvPr id="8" name="Rectangle 8"/>
          <p:cNvSpPr>
            <a:spLocks noChangeArrowheads="1"/>
          </p:cNvSpPr>
          <p:nvPr/>
        </p:nvSpPr>
        <p:spPr bwMode="auto">
          <a:xfrm>
            <a:off x="3929058" y="2428868"/>
            <a:ext cx="3714776"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hangingPunct="0"/>
            <a:r>
              <a:rPr lang="ru-RU" sz="1200" dirty="0" smtClean="0">
                <a:solidFill>
                  <a:schemeClr val="tx1"/>
                </a:solidFill>
                <a:latin typeface="Times New Roman" pitchFamily="18" charset="0"/>
                <a:ea typeface="Times New Roman" pitchFamily="18" charset="0"/>
                <a:cs typeface="Times New Roman" pitchFamily="18" charset="0"/>
              </a:rPr>
              <a:t>Дж. Бруно. Бэкон. Локк. Лейбниц. Монтескье : биографические повествования / [сост. и общ. ред. Н. Ф. Болдырева]. – Челябинск : Урал, 1996. – 421 с. – (Жизнь замечательных людей. </a:t>
            </a:r>
            <a:r>
              <a:rPr lang="ru-RU" sz="1200" dirty="0" err="1" smtClean="0">
                <a:solidFill>
                  <a:schemeClr val="tx1"/>
                </a:solidFill>
                <a:latin typeface="Times New Roman" pitchFamily="18" charset="0"/>
                <a:ea typeface="Times New Roman" pitchFamily="18" charset="0"/>
                <a:cs typeface="Times New Roman" pitchFamily="18" charset="0"/>
              </a:rPr>
              <a:t>Биогр</a:t>
            </a:r>
            <a:r>
              <a:rPr lang="ru-RU" sz="1200" dirty="0" smtClean="0">
                <a:solidFill>
                  <a:schemeClr val="tx1"/>
                </a:solidFill>
                <a:latin typeface="Times New Roman" pitchFamily="18" charset="0"/>
                <a:ea typeface="Times New Roman" pitchFamily="18" charset="0"/>
                <a:cs typeface="Times New Roman" pitchFamily="18" charset="0"/>
              </a:rPr>
              <a:t>. библиотека Ф. Павленкова = </a:t>
            </a:r>
            <a:r>
              <a:rPr lang="ru-RU" sz="1200" dirty="0" err="1" smtClean="0">
                <a:solidFill>
                  <a:schemeClr val="tx1"/>
                </a:solidFill>
                <a:latin typeface="Times New Roman" pitchFamily="18" charset="0"/>
                <a:ea typeface="Times New Roman" pitchFamily="18" charset="0"/>
                <a:cs typeface="Times New Roman" pitchFamily="18" charset="0"/>
              </a:rPr>
              <a:t>Биогр</a:t>
            </a:r>
            <a:r>
              <a:rPr lang="ru-RU" sz="1200" dirty="0" smtClean="0">
                <a:solidFill>
                  <a:schemeClr val="tx1"/>
                </a:solidFill>
                <a:latin typeface="Times New Roman" pitchFamily="18" charset="0"/>
                <a:ea typeface="Times New Roman" pitchFamily="18" charset="0"/>
                <a:cs typeface="Times New Roman" pitchFamily="18" charset="0"/>
              </a:rPr>
              <a:t>. сер. ; Т.24).</a:t>
            </a:r>
            <a:endParaRPr lang="ru-RU" sz="1200" dirty="0" smtClean="0">
              <a:solidFill>
                <a:schemeClr val="tx1"/>
              </a:solidFill>
              <a:latin typeface="Times New Roman" pitchFamily="18" charset="0"/>
              <a:cs typeface="Times New Roman" pitchFamily="18" charset="0"/>
            </a:endParaRPr>
          </a:p>
        </p:txBody>
      </p:sp>
      <p:pic>
        <p:nvPicPr>
          <p:cNvPr id="9" name="Picture 7" descr="Д"/>
          <p:cNvPicPr>
            <a:picLocks noChangeAspect="1" noChangeArrowheads="1"/>
          </p:cNvPicPr>
          <p:nvPr/>
        </p:nvPicPr>
        <p:blipFill>
          <a:blip r:embed="rId4"/>
          <a:srcRect/>
          <a:stretch>
            <a:fillRect/>
          </a:stretch>
        </p:blipFill>
        <p:spPr bwMode="auto">
          <a:xfrm>
            <a:off x="428596" y="1071546"/>
            <a:ext cx="2286000" cy="2859087"/>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2214546" y="4714884"/>
            <a:ext cx="278608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Биографии, сведенные в этом томе вместе, были изданы около ста лет назад. Писавшиеся `для простых людей`, для российской провинции, сегодня они могут быть рекомендованы отнюдь не только библиофилам, но самой широкой читательской аудитории.</a:t>
            </a:r>
            <a:endParaRPr lang="ru-RU" sz="12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5"/>
          <a:srcRect/>
          <a:stretch>
            <a:fillRect/>
          </a:stretch>
        </p:blipFill>
        <p:spPr bwMode="auto">
          <a:xfrm>
            <a:off x="2643174" y="2428868"/>
            <a:ext cx="1214446" cy="1857813"/>
          </a:xfrm>
          <a:prstGeom prst="rect">
            <a:avLst/>
          </a:prstGeom>
          <a:noFill/>
          <a:ln w="9525">
            <a:noFill/>
            <a:miter lim="800000"/>
            <a:headEnd/>
            <a:tailEnd/>
          </a:ln>
        </p:spPr>
      </p:pic>
      <p:sp>
        <p:nvSpPr>
          <p:cNvPr id="7" name="Прямоугольник 6"/>
          <p:cNvSpPr/>
          <p:nvPr/>
        </p:nvSpPr>
        <p:spPr>
          <a:xfrm>
            <a:off x="6143636" y="3929066"/>
            <a:ext cx="2643206"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sz="1200" dirty="0">
                <a:latin typeface="Times New Roman" pitchFamily="18" charset="0"/>
                <a:cs typeface="Times New Roman" pitchFamily="18" charset="0"/>
              </a:rPr>
              <a:t>Коменский, Я. А. Педагогическое наследие / Ян Коменский, Джон Локк, Жан Руссо, Иоанн </a:t>
            </a:r>
            <a:r>
              <a:rPr lang="ru-RU" sz="1200" dirty="0" err="1">
                <a:latin typeface="Times New Roman" pitchFamily="18" charset="0"/>
                <a:cs typeface="Times New Roman" pitchFamily="18" charset="0"/>
              </a:rPr>
              <a:t>Песталоции</a:t>
            </a:r>
            <a:r>
              <a:rPr lang="ru-RU" sz="1200" dirty="0">
                <a:latin typeface="Times New Roman" pitchFamily="18" charset="0"/>
                <a:cs typeface="Times New Roman" pitchFamily="18" charset="0"/>
              </a:rPr>
              <a:t>. М. : Педагогика, 1987. – 412 с. – (Библиотека учителя).</a:t>
            </a:r>
          </a:p>
        </p:txBody>
      </p:sp>
      <p:sp>
        <p:nvSpPr>
          <p:cNvPr id="11" name="Прямоугольник 10"/>
          <p:cNvSpPr/>
          <p:nvPr/>
        </p:nvSpPr>
        <p:spPr>
          <a:xfrm>
            <a:off x="4929190" y="5786454"/>
            <a:ext cx="385765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В настоящем издании представлены произведения великих педагогов, мыслителей и философов, в которых рассматриваются вопросы образования, обучения и воспитания подрастающего поколения.</a:t>
            </a:r>
            <a:endParaRPr lang="ru-RU" sz="1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6"/>
          <a:srcRect/>
          <a:stretch>
            <a:fillRect/>
          </a:stretch>
        </p:blipFill>
        <p:spPr bwMode="auto">
          <a:xfrm>
            <a:off x="4857752" y="3643314"/>
            <a:ext cx="1275632" cy="1838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2000"/>
                                        <p:tgtEl>
                                          <p:spTgt spid="3"/>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20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2000"/>
                                        <p:tgtEl>
                                          <p:spTgt spid="10"/>
                                        </p:tgtEl>
                                      </p:cBhvr>
                                    </p:animEffect>
                                  </p:childTnLst>
                                </p:cTn>
                              </p:par>
                            </p:childTnLst>
                          </p:cTn>
                        </p:par>
                        <p:par>
                          <p:cTn id="27" fill="hold">
                            <p:stCondLst>
                              <p:cond delay="4000"/>
                            </p:stCondLst>
                            <p:childTnLst>
                              <p:par>
                                <p:cTn id="28" presetID="5"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2000"/>
                                        <p:tgtEl>
                                          <p:spTgt spid="7"/>
                                        </p:tgtEl>
                                      </p:cBhvr>
                                    </p:animEffect>
                                  </p:childTnLst>
                                </p:cTn>
                              </p:par>
                              <p:par>
                                <p:cTn id="31" presetID="5"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heckerboard(across)">
                                      <p:cBhvr>
                                        <p:cTn id="33" dur="2000"/>
                                        <p:tgtEl>
                                          <p:spTgt spid="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10" grpId="0"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srcRect/>
          <a:stretch>
            <a:fillRect/>
          </a:stretch>
        </p:blipFill>
        <p:spPr bwMode="auto">
          <a:xfrm>
            <a:off x="428596" y="3357562"/>
            <a:ext cx="1529372" cy="2177732"/>
          </a:xfrm>
          <a:prstGeom prst="rect">
            <a:avLst/>
          </a:prstGeom>
          <a:noFill/>
          <a:ln w="9525">
            <a:noFill/>
            <a:miter lim="800000"/>
            <a:headEnd/>
            <a:tailEnd/>
          </a:ln>
        </p:spPr>
      </p:pic>
      <p:sp>
        <p:nvSpPr>
          <p:cNvPr id="12290" name="Rectangle 1"/>
          <p:cNvSpPr>
            <a:spLocks noChangeArrowheads="1"/>
          </p:cNvSpPr>
          <p:nvPr/>
        </p:nvSpPr>
        <p:spPr bwMode="auto">
          <a:xfrm>
            <a:off x="428596" y="1285860"/>
            <a:ext cx="5715040" cy="20313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eaLnBrk="0" hangingPunct="0"/>
            <a:r>
              <a:rPr lang="ru-RU" sz="1400" dirty="0" smtClean="0">
                <a:latin typeface="Times New Roman" pitchFamily="18" charset="0"/>
                <a:cs typeface="Times New Roman" pitchFamily="18" charset="0"/>
              </a:rPr>
              <a:t>П. </a:t>
            </a:r>
            <a:r>
              <a:rPr lang="ru-RU" sz="1400" dirty="0" err="1" smtClean="0">
                <a:latin typeface="Times New Roman" pitchFamily="18" charset="0"/>
                <a:cs typeface="Times New Roman" pitchFamily="18" charset="0"/>
              </a:rPr>
              <a:t>Бейль</a:t>
            </a:r>
            <a:r>
              <a:rPr lang="ru-RU" sz="1400" dirty="0" smtClean="0">
                <a:latin typeface="Times New Roman" pitchFamily="18" charset="0"/>
                <a:cs typeface="Times New Roman" pitchFamily="18" charset="0"/>
              </a:rPr>
              <a:t> - яркий </a:t>
            </a:r>
            <a:r>
              <a:rPr lang="ru-RU" sz="1400" dirty="0">
                <a:latin typeface="Times New Roman" pitchFamily="18" charset="0"/>
                <a:cs typeface="Times New Roman" pitchFamily="18" charset="0"/>
              </a:rPr>
              <a:t>пропагандист толерантности в жестких условиях </a:t>
            </a:r>
            <a:r>
              <a:rPr lang="ru-RU" sz="1400" dirty="0" smtClean="0">
                <a:latin typeface="Times New Roman" pitchFamily="18" charset="0"/>
                <a:cs typeface="Times New Roman" pitchFamily="18" charset="0"/>
              </a:rPr>
              <a:t>средневековья. </a:t>
            </a:r>
            <a:r>
              <a:rPr lang="ru-RU" sz="1400" dirty="0">
                <a:latin typeface="Times New Roman" pitchFamily="18" charset="0"/>
                <a:cs typeface="Times New Roman" pitchFamily="18" charset="0"/>
              </a:rPr>
              <a:t>В молодые годы,  усомнившись в своей религии, а это был протестантизм, </a:t>
            </a:r>
            <a:r>
              <a:rPr lang="ru-RU" sz="1400" dirty="0" smtClean="0">
                <a:latin typeface="Times New Roman" pitchFamily="18" charset="0"/>
                <a:cs typeface="Times New Roman" pitchFamily="18" charset="0"/>
              </a:rPr>
              <a:t> он хотел  </a:t>
            </a:r>
            <a:r>
              <a:rPr lang="ru-RU" sz="1400" dirty="0">
                <a:latin typeface="Times New Roman" pitchFamily="18" charset="0"/>
                <a:cs typeface="Times New Roman" pitchFamily="18" charset="0"/>
              </a:rPr>
              <a:t>переменить религию и стать </a:t>
            </a:r>
            <a:r>
              <a:rPr lang="ru-RU" sz="1400" dirty="0" smtClean="0">
                <a:latin typeface="Times New Roman" pitchFamily="18" charset="0"/>
                <a:cs typeface="Times New Roman" pitchFamily="18" charset="0"/>
              </a:rPr>
              <a:t>католиком и  </a:t>
            </a:r>
            <a:r>
              <a:rPr lang="ru-RU" sz="1400" dirty="0">
                <a:latin typeface="Times New Roman" pitchFamily="18" charset="0"/>
                <a:cs typeface="Times New Roman" pitchFamily="18" charset="0"/>
              </a:rPr>
              <a:t>даже пытался обратить в новую веру своего старшего </a:t>
            </a:r>
            <a:r>
              <a:rPr lang="ru-RU" sz="1400" dirty="0" smtClean="0">
                <a:latin typeface="Times New Roman" pitchFamily="18" charset="0"/>
                <a:cs typeface="Times New Roman" pitchFamily="18" charset="0"/>
              </a:rPr>
              <a:t>брата – пастора. </a:t>
            </a:r>
            <a:r>
              <a:rPr lang="ru-RU" sz="1400" dirty="0">
                <a:latin typeface="Times New Roman" pitchFamily="18" charset="0"/>
                <a:cs typeface="Times New Roman" pitchFamily="18" charset="0"/>
              </a:rPr>
              <a:t>Но это увлечение быстро прошло, и уже в зрелые годы он публично выступал защитником философских идей и ярым борцом против предрассудков. Им был написан целый труд, в котором </a:t>
            </a:r>
            <a:r>
              <a:rPr lang="ru-RU" sz="1400" dirty="0" err="1" smtClean="0">
                <a:latin typeface="Times New Roman" pitchFamily="18" charset="0"/>
                <a:cs typeface="Times New Roman" pitchFamily="18" charset="0"/>
              </a:rPr>
              <a:t>Бейль</a:t>
            </a:r>
            <a:r>
              <a:rPr lang="ru-RU" sz="1400" dirty="0" smtClean="0">
                <a:latin typeface="Times New Roman" pitchFamily="18" charset="0"/>
                <a:cs typeface="Times New Roman" pitchFamily="18" charset="0"/>
              </a:rPr>
              <a:t> старался </a:t>
            </a:r>
            <a:r>
              <a:rPr lang="ru-RU" sz="1400" dirty="0">
                <a:latin typeface="Times New Roman" pitchFamily="18" charset="0"/>
                <a:cs typeface="Times New Roman" pitchFamily="18" charset="0"/>
              </a:rPr>
              <a:t>рассеять суеверный страх, возбужденный в народе появлением кометы 1680 г.</a:t>
            </a:r>
            <a:endParaRPr lang="ru-RU" dirty="0">
              <a:latin typeface="Times New Roman" pitchFamily="18" charset="0"/>
              <a:cs typeface="Times New Roman" pitchFamily="18" charset="0"/>
            </a:endParaRPr>
          </a:p>
        </p:txBody>
      </p:sp>
      <p:pic>
        <p:nvPicPr>
          <p:cNvPr id="3" name="Picture 7" descr="П"/>
          <p:cNvPicPr>
            <a:picLocks noChangeAspect="1" noChangeArrowheads="1"/>
          </p:cNvPicPr>
          <p:nvPr/>
        </p:nvPicPr>
        <p:blipFill>
          <a:blip r:embed="rId4"/>
          <a:srcRect l="8072" t="2209" r="7632" b="2315"/>
          <a:stretch>
            <a:fillRect/>
          </a:stretch>
        </p:blipFill>
        <p:spPr bwMode="auto">
          <a:xfrm>
            <a:off x="6429388" y="1285860"/>
            <a:ext cx="2249631" cy="3553973"/>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4"/>
          <p:cNvSpPr txBox="1">
            <a:spLocks noRot="1" noChangeArrowheads="1"/>
          </p:cNvSpPr>
          <p:nvPr/>
        </p:nvSpPr>
        <p:spPr>
          <a:xfrm>
            <a:off x="428596" y="357166"/>
            <a:ext cx="8286808" cy="642943"/>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p>
            <a:pPr marL="342900" indent="-342900" algn="ctr" defTabSz="-13873163" eaLnBrk="0" hangingPunct="0">
              <a:defRPr/>
            </a:pP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hlinkClick r:id="rId5"/>
              </a:rPr>
              <a:t>П. </a:t>
            </a:r>
            <a:r>
              <a:rPr lang="ru-RU" dirty="0" err="1"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hlinkClick r:id="rId5"/>
              </a:rPr>
              <a:t>Бейль</a:t>
            </a: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a:t>
            </a:r>
            <a:r>
              <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французский мыслитель, философ </a:t>
            </a:r>
            <a:endPar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endParaRPr>
          </a:p>
          <a:p>
            <a:pPr marL="342900" indent="-342900" algn="ctr" defTabSz="-13873163" eaLnBrk="0" hangingPunct="0">
              <a:defRPr/>
            </a:pP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и </a:t>
            </a:r>
            <a:r>
              <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богословский </a:t>
            </a:r>
            <a:r>
              <a:rPr lang="ru-RU" dirty="0" smtClean="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критик</a:t>
            </a:r>
            <a:endParaRPr lang="ru-RU"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endParaRPr>
          </a:p>
        </p:txBody>
      </p:sp>
      <p:sp>
        <p:nvSpPr>
          <p:cNvPr id="12293" name="Прямоугольник 4"/>
          <p:cNvSpPr>
            <a:spLocks noChangeArrowheads="1"/>
          </p:cNvSpPr>
          <p:nvPr/>
        </p:nvSpPr>
        <p:spPr bwMode="auto">
          <a:xfrm>
            <a:off x="4857752" y="4929198"/>
            <a:ext cx="3857620" cy="18374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90000"/>
              </a:lnSpc>
              <a:buFont typeface="Wingdings" pitchFamily="2" charset="2"/>
              <a:buNone/>
            </a:pPr>
            <a:r>
              <a:rPr lang="ru-RU" dirty="0">
                <a:latin typeface="Times New Roman" pitchFamily="18" charset="0"/>
                <a:cs typeface="Times New Roman" pitchFamily="18" charset="0"/>
              </a:rPr>
              <a:t>«Дело метафизиков обсуждать, есть ли бог и непогрешим ли он, но христиане, поскольку они христиане, должны считать, что это находится вне круга вопросов, которые они могут обсуждать»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r">
              <a:lnSpc>
                <a:spcPct val="90000"/>
              </a:lnSpc>
              <a:buFont typeface="Wingdings" pitchFamily="2" charset="2"/>
              <a:buNone/>
            </a:pPr>
            <a:r>
              <a:rPr lang="ru-RU" dirty="0">
                <a:latin typeface="Times New Roman" pitchFamily="18" charset="0"/>
                <a:cs typeface="Times New Roman" pitchFamily="18" charset="0"/>
              </a:rPr>
              <a:t>П. </a:t>
            </a:r>
            <a:r>
              <a:rPr lang="ru-RU" dirty="0" err="1">
                <a:latin typeface="Times New Roman" pitchFamily="18" charset="0"/>
                <a:cs typeface="Times New Roman" pitchFamily="18" charset="0"/>
              </a:rPr>
              <a:t>Бейль</a:t>
            </a:r>
            <a:endParaRPr lang="ru-RU" dirty="0">
              <a:latin typeface="Times New Roman" pitchFamily="18" charset="0"/>
              <a:cs typeface="Times New Roman" pitchFamily="18" charset="0"/>
            </a:endParaRPr>
          </a:p>
        </p:txBody>
      </p:sp>
      <p:sp>
        <p:nvSpPr>
          <p:cNvPr id="12295" name="Rectangle 7"/>
          <p:cNvSpPr>
            <a:spLocks noChangeArrowheads="1"/>
          </p:cNvSpPr>
          <p:nvPr/>
        </p:nvSpPr>
        <p:spPr bwMode="auto">
          <a:xfrm>
            <a:off x="2714612" y="3643314"/>
            <a:ext cx="1714512" cy="17543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Гусев, Д. А. Великие философы / Дмитрий Гусев, Петр Рябов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худож</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Г. Н. Соколов, Е. В.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Шелкун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М. : АСТ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Астрель</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Транзиткнига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2005. – 462 с. : ил. – (Великие и знаменитые).</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Прямоугольник 7"/>
          <p:cNvSpPr/>
          <p:nvPr/>
        </p:nvSpPr>
        <p:spPr>
          <a:xfrm>
            <a:off x="410323" y="5500702"/>
            <a:ext cx="4357718" cy="116955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dirty="0" smtClean="0">
                <a:latin typeface="Times New Roman" pitchFamily="18" charset="0"/>
                <a:cs typeface="Times New Roman" pitchFamily="18" charset="0"/>
              </a:rPr>
              <a:t>Эта книга познакомит читателей с великими мыслителями разных эпох и с учениями, в которых философы пытались ответить на вечные вопросы: откуда произошел мир? По каким законам он устроен и развивается? Кто такой человек?</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diamond(in)">
                                      <p:cBhvr>
                                        <p:cTn id="13" dur="2000"/>
                                        <p:tgtEl>
                                          <p:spTgt spid="1229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diamond(in)">
                                      <p:cBhvr>
                                        <p:cTn id="16" dur="2000"/>
                                        <p:tgtEl>
                                          <p:spTgt spid="12290"/>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2000"/>
                                        <p:tgtEl>
                                          <p:spTgt spid="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strips(downLeft)">
                                      <p:cBhvr>
                                        <p:cTn id="23" dur="2000"/>
                                        <p:tgtEl>
                                          <p:spTgt spid="12295"/>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animBg="1"/>
      <p:bldP spid="12293" grpId="0" animBg="1"/>
      <p:bldP spid="1229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8596" y="928670"/>
            <a:ext cx="4500563" cy="2462213"/>
          </a:xfrm>
          <a:prstGeom prst="rect">
            <a:avLst/>
          </a:prstGeom>
          <a:solidFill>
            <a:srgbClr val="996633"/>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450850" eaLnBrk="0" hangingPunct="0"/>
            <a:r>
              <a:rPr lang="ru-RU" sz="1400" dirty="0">
                <a:solidFill>
                  <a:schemeClr val="tx1">
                    <a:lumMod val="95000"/>
                  </a:schemeClr>
                </a:solidFill>
                <a:latin typeface="Times New Roman" pitchFamily="18" charset="0"/>
                <a:cs typeface="Times New Roman" pitchFamily="18" charset="0"/>
              </a:rPr>
              <a:t>А история толерантности  продолжала свой путь  в Англии  17 века, во времена главнокомандующего  Оливера Кромвеля, которого позднее  называли «Наполеоном» английской революции.  Вся его деятельность повлияла на развитие толерантности во всем мире. В то время в армии Кромвеля проповедовалась свобода и терпимость. Согласно </a:t>
            </a:r>
            <a:r>
              <a:rPr lang="ru-RU" sz="1400" dirty="0" smtClean="0">
                <a:solidFill>
                  <a:schemeClr val="tx1">
                    <a:lumMod val="95000"/>
                  </a:schemeClr>
                </a:solidFill>
                <a:latin typeface="Times New Roman" pitchFamily="18" charset="0"/>
                <a:cs typeface="Times New Roman" pitchFamily="18" charset="0"/>
              </a:rPr>
              <a:t>этим взглядам </a:t>
            </a:r>
            <a:r>
              <a:rPr lang="ru-RU" sz="1400" dirty="0">
                <a:solidFill>
                  <a:schemeClr val="tx1">
                    <a:lumMod val="95000"/>
                  </a:schemeClr>
                </a:solidFill>
                <a:latin typeface="Times New Roman" pitchFamily="18" charset="0"/>
                <a:cs typeface="Times New Roman" pitchFamily="18" charset="0"/>
              </a:rPr>
              <a:t>, ни одно убеждение не может быть настолько непогрешимым, чтобы ему в жертву можно было принести другие убеждения, существующие в сообществе</a:t>
            </a:r>
            <a:r>
              <a:rPr lang="ru-RU" sz="1400" dirty="0">
                <a:solidFill>
                  <a:schemeClr val="tx1">
                    <a:lumMod val="95000"/>
                  </a:schemeClr>
                </a:solidFill>
                <a:cs typeface="Times New Roman" pitchFamily="18" charset="0"/>
              </a:rPr>
              <a:t>. </a:t>
            </a:r>
            <a:endParaRPr lang="ru-RU" dirty="0">
              <a:solidFill>
                <a:schemeClr val="tx1">
                  <a:lumMod val="95000"/>
                </a:schemeClr>
              </a:solidFill>
            </a:endParaRPr>
          </a:p>
        </p:txBody>
      </p:sp>
      <p:pic>
        <p:nvPicPr>
          <p:cNvPr id="3" name="Picture 5" descr="Кромвель 4"/>
          <p:cNvPicPr>
            <a:picLocks noChangeAspect="1" noChangeArrowheads="1"/>
          </p:cNvPicPr>
          <p:nvPr/>
        </p:nvPicPr>
        <p:blipFill>
          <a:blip r:embed="rId3"/>
          <a:srcRect l="2071" t="1550" r="1932" b="1584"/>
          <a:stretch>
            <a:fillRect/>
          </a:stretch>
        </p:blipFill>
        <p:spPr bwMode="auto">
          <a:xfrm>
            <a:off x="6000760" y="2571744"/>
            <a:ext cx="2624137" cy="3535362"/>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2"/>
          <p:cNvSpPr txBox="1">
            <a:spLocks noRot="1" noChangeArrowheads="1"/>
          </p:cNvSpPr>
          <p:nvPr/>
        </p:nvSpPr>
        <p:spPr>
          <a:xfrm>
            <a:off x="6000760" y="6072206"/>
            <a:ext cx="2643206" cy="573079"/>
          </a:xfrm>
          <a:prstGeom prst="rect">
            <a:avLst/>
          </a:prstGeom>
        </p:spPr>
        <p:txBody>
          <a:bodyPr anchor="b">
            <a:normAutofit fontScale="47500" lnSpcReduction="20000"/>
          </a:bodyPr>
          <a:lstStyle/>
          <a:p>
            <a:pPr marL="342900" indent="-342900" defTabSz="-13873163" eaLnBrk="0" hangingPunct="0">
              <a:defRPr/>
            </a:pPr>
            <a:r>
              <a:rPr lang="ru-RU" sz="4000"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a:r>
            <a:br>
              <a:rPr lang="ru-RU" sz="4000"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br>
            <a:r>
              <a:rPr lang="ru-RU" sz="4000" dirty="0">
                <a:ln w="6350">
                  <a:solidFill>
                    <a:schemeClr val="accent1">
                      <a:shade val="43000"/>
                    </a:schemeClr>
                  </a:solidFill>
                </a:ln>
                <a:solidFill>
                  <a:srgbClr val="FF965C"/>
                </a:solidFill>
                <a:effectLst>
                  <a:outerShdw blurRad="38100" dist="38100" dir="2700000" algn="tl">
                    <a:srgbClr val="000000"/>
                  </a:outerShdw>
                </a:effectLst>
                <a:latin typeface="+mj-lt"/>
                <a:ea typeface="+mj-ea"/>
                <a:cs typeface="+mj-cs"/>
              </a:rPr>
              <a:t> </a:t>
            </a:r>
            <a:r>
              <a:rPr lang="ru-RU" sz="3800" dirty="0">
                <a:solidFill>
                  <a:srgbClr val="FFC000"/>
                </a:solidFill>
                <a:latin typeface="+mj-lt"/>
                <a:ea typeface="+mj-ea"/>
                <a:cs typeface="+mj-cs"/>
              </a:rPr>
              <a:t>О.Кромвель </a:t>
            </a:r>
            <a:r>
              <a:rPr lang="ru-RU" sz="3800" dirty="0" smtClean="0">
                <a:solidFill>
                  <a:srgbClr val="FFC000"/>
                </a:solidFill>
                <a:latin typeface="+mj-lt"/>
                <a:ea typeface="+mj-ea"/>
                <a:cs typeface="+mj-cs"/>
              </a:rPr>
              <a:t> </a:t>
            </a:r>
            <a:endParaRPr lang="ru-RU" sz="3800" dirty="0">
              <a:solidFill>
                <a:srgbClr val="FFC000"/>
              </a:solidFill>
              <a:latin typeface="+mj-lt"/>
              <a:ea typeface="+mj-ea"/>
              <a:cs typeface="+mj-cs"/>
            </a:endParaRPr>
          </a:p>
        </p:txBody>
      </p:sp>
      <p:sp>
        <p:nvSpPr>
          <p:cNvPr id="5" name="Rectangle 6"/>
          <p:cNvSpPr txBox="1">
            <a:spLocks noChangeArrowheads="1"/>
          </p:cNvSpPr>
          <p:nvPr/>
        </p:nvSpPr>
        <p:spPr>
          <a:xfrm>
            <a:off x="5429256" y="1000109"/>
            <a:ext cx="3286148" cy="1571636"/>
          </a:xfrm>
          <a:prstGeom prst="rect">
            <a:avLst/>
          </a:prstGeom>
        </p:spPr>
        <p:txBody>
          <a:bodyPr/>
          <a:lstStyle/>
          <a:p>
            <a:pPr marL="342900" indent="-342900" defTabSz="-13873163" eaLnBrk="0" hangingPunct="0">
              <a:lnSpc>
                <a:spcPct val="80000"/>
              </a:lnSpc>
              <a:spcBef>
                <a:spcPct val="20000"/>
              </a:spcBef>
              <a:buClr>
                <a:schemeClr val="accent1"/>
              </a:buClr>
              <a:buSzPct val="80000"/>
              <a:buFont typeface="Wingdings" pitchFamily="2" charset="2"/>
              <a:buNone/>
              <a:defRPr/>
            </a:pPr>
            <a:r>
              <a:rPr lang="ru-RU" sz="2400" dirty="0">
                <a:latin typeface="+mn-lt"/>
              </a:rPr>
              <a:t>    </a:t>
            </a:r>
            <a:r>
              <a:rPr lang="ru-RU" b="1" dirty="0">
                <a:solidFill>
                  <a:schemeClr val="accent4">
                    <a:lumMod val="75000"/>
                  </a:schemeClr>
                </a:solidFill>
                <a:latin typeface="Times New Roman" pitchFamily="18" charset="0"/>
                <a:cs typeface="Times New Roman" pitchFamily="18" charset="0"/>
              </a:rPr>
              <a:t>«Твои доводы будут столь же темны для меня, как мои доводы для тебя, пока Господь не откроет нам глаза</a:t>
            </a:r>
            <a:r>
              <a:rPr lang="ru-RU" b="1" dirty="0" smtClean="0">
                <a:solidFill>
                  <a:schemeClr val="accent4">
                    <a:lumMod val="75000"/>
                  </a:schemeClr>
                </a:solidFill>
                <a:latin typeface="Times New Roman" pitchFamily="18" charset="0"/>
                <a:cs typeface="Times New Roman" pitchFamily="18" charset="0"/>
              </a:rPr>
              <a:t>».</a:t>
            </a:r>
            <a:endParaRPr lang="ru-RU" b="1" dirty="0">
              <a:solidFill>
                <a:schemeClr val="accent4">
                  <a:lumMod val="75000"/>
                </a:schemeClr>
              </a:solidFill>
              <a:latin typeface="Times New Roman" pitchFamily="18" charset="0"/>
              <a:cs typeface="Times New Roman" pitchFamily="18" charset="0"/>
            </a:endParaRPr>
          </a:p>
          <a:p>
            <a:pPr marL="342900" indent="-342900" algn="r" defTabSz="-13873163" eaLnBrk="0" hangingPunct="0">
              <a:lnSpc>
                <a:spcPct val="80000"/>
              </a:lnSpc>
              <a:spcBef>
                <a:spcPct val="20000"/>
              </a:spcBef>
              <a:buClr>
                <a:schemeClr val="accent1"/>
              </a:buClr>
              <a:buSzPct val="80000"/>
              <a:buFont typeface="Wingdings" pitchFamily="2" charset="2"/>
              <a:buNone/>
              <a:defRPr/>
            </a:pPr>
            <a:r>
              <a:rPr lang="ru-RU" b="1" dirty="0" smtClean="0">
                <a:solidFill>
                  <a:schemeClr val="accent4">
                    <a:lumMod val="75000"/>
                  </a:schemeClr>
                </a:solidFill>
                <a:latin typeface="Times New Roman" pitchFamily="18" charset="0"/>
                <a:cs typeface="Times New Roman" pitchFamily="18" charset="0"/>
              </a:rPr>
              <a:t> </a:t>
            </a:r>
            <a:r>
              <a:rPr lang="ru-RU" b="1" dirty="0">
                <a:solidFill>
                  <a:schemeClr val="accent4">
                    <a:lumMod val="75000"/>
                  </a:schemeClr>
                </a:solidFill>
                <a:latin typeface="Times New Roman" pitchFamily="18" charset="0"/>
                <a:cs typeface="Times New Roman" pitchFamily="18" charset="0"/>
              </a:rPr>
              <a:t>Д. </a:t>
            </a:r>
            <a:r>
              <a:rPr lang="ru-RU" b="1" dirty="0" err="1">
                <a:solidFill>
                  <a:schemeClr val="accent4">
                    <a:lumMod val="75000"/>
                  </a:schemeClr>
                </a:solidFill>
                <a:latin typeface="Times New Roman" pitchFamily="18" charset="0"/>
                <a:cs typeface="Times New Roman" pitchFamily="18" charset="0"/>
              </a:rPr>
              <a:t>Солтмарш</a:t>
            </a:r>
            <a:r>
              <a:rPr lang="ru-RU" b="1" dirty="0">
                <a:solidFill>
                  <a:schemeClr val="accent4">
                    <a:lumMod val="75000"/>
                  </a:schemeClr>
                </a:solidFill>
                <a:latin typeface="Times New Roman" pitchFamily="18" charset="0"/>
                <a:cs typeface="Times New Roman" pitchFamily="18" charset="0"/>
              </a:rPr>
              <a:t> </a:t>
            </a:r>
          </a:p>
        </p:txBody>
      </p:sp>
      <p:sp>
        <p:nvSpPr>
          <p:cNvPr id="6" name="Заголовок 6"/>
          <p:cNvSpPr txBox="1">
            <a:spLocks/>
          </p:cNvSpPr>
          <p:nvPr/>
        </p:nvSpPr>
        <p:spPr>
          <a:xfrm>
            <a:off x="428596" y="285728"/>
            <a:ext cx="8301038" cy="374630"/>
          </a:xfrm>
          <a:prstGeom prst="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b" anchorCtr="0" compatLnSpc="1">
            <a:prstTxWarp prst="textNoShape">
              <a:avLst/>
            </a:prstTxWarp>
            <a:normAutofit/>
          </a:bodyPr>
          <a:lstStyle/>
          <a:p>
            <a:pPr marL="342900" lvl="0" indent="-342900" algn="ctr" defTabSz="-13873163" eaLnBrk="0" hangingPunct="0">
              <a:defRPr/>
            </a:pPr>
            <a:r>
              <a:rPr lang="ru-RU" dirty="0" smtClean="0">
                <a:solidFill>
                  <a:schemeClr val="tx2">
                    <a:lumMod val="75000"/>
                  </a:schemeClr>
                </a:solidFill>
                <a:hlinkClick r:id="rId4"/>
              </a:rPr>
              <a:t>О. Кромвель</a:t>
            </a:r>
            <a:r>
              <a:rPr lang="ru-RU" dirty="0" smtClean="0">
                <a:solidFill>
                  <a:schemeClr val="tx2">
                    <a:lumMod val="75000"/>
                  </a:schemeClr>
                </a:solidFill>
              </a:rPr>
              <a:t> </a:t>
            </a:r>
            <a:r>
              <a:rPr lang="ru-RU" dirty="0" smtClean="0">
                <a:solidFill>
                  <a:schemeClr val="accent4">
                    <a:lumMod val="50000"/>
                  </a:schemeClr>
                </a:solidFill>
              </a:rPr>
              <a:t>- «Наполеон» английской революции</a:t>
            </a:r>
            <a:endParaRPr lang="ru-RU" dirty="0">
              <a:solidFill>
                <a:schemeClr val="accent4">
                  <a:lumMod val="50000"/>
                </a:schemeClr>
              </a:solidFill>
            </a:endParaRPr>
          </a:p>
        </p:txBody>
      </p:sp>
      <p:pic>
        <p:nvPicPr>
          <p:cNvPr id="7" name="Picture 8"/>
          <p:cNvPicPr>
            <a:picLocks noChangeAspect="1" noChangeArrowheads="1"/>
          </p:cNvPicPr>
          <p:nvPr/>
        </p:nvPicPr>
        <p:blipFill>
          <a:blip r:embed="rId5"/>
          <a:srcRect/>
          <a:stretch>
            <a:fillRect/>
          </a:stretch>
        </p:blipFill>
        <p:spPr bwMode="auto">
          <a:xfrm>
            <a:off x="428596" y="3929066"/>
            <a:ext cx="1609725" cy="2343150"/>
          </a:xfrm>
          <a:prstGeom prst="rect">
            <a:avLst/>
          </a:prstGeom>
          <a:noFill/>
          <a:ln w="9525">
            <a:noFill/>
            <a:miter lim="800000"/>
            <a:headEnd/>
            <a:tailEnd/>
          </a:ln>
        </p:spPr>
      </p:pic>
      <p:sp>
        <p:nvSpPr>
          <p:cNvPr id="37890" name="Rectangle 2"/>
          <p:cNvSpPr>
            <a:spLocks noChangeArrowheads="1"/>
          </p:cNvSpPr>
          <p:nvPr/>
        </p:nvSpPr>
        <p:spPr bwMode="auto">
          <a:xfrm>
            <a:off x="2357422" y="3857628"/>
            <a:ext cx="2428892" cy="138499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no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hangingPunct="0"/>
            <a:r>
              <a:rPr lang="ru-RU" sz="1200" dirty="0" smtClean="0">
                <a:solidFill>
                  <a:schemeClr val="tx1"/>
                </a:solidFill>
                <a:latin typeface="Times New Roman" pitchFamily="18" charset="0"/>
                <a:ea typeface="Times New Roman" pitchFamily="18" charset="0"/>
                <a:cs typeface="Times New Roman" pitchFamily="18" charset="0"/>
              </a:rPr>
              <a:t>Рассел, Б. История западной философии и ее связи с политическими и социальными условиями от античности до наших дней : [в 3-х кн.] / Бертран Рассел ; [3-е изд., стереотип]. – М. : </a:t>
            </a:r>
            <a:r>
              <a:rPr lang="ru-RU" sz="1200" dirty="0" err="1" smtClean="0">
                <a:solidFill>
                  <a:schemeClr val="tx1"/>
                </a:solidFill>
                <a:latin typeface="Times New Roman" pitchFamily="18" charset="0"/>
                <a:ea typeface="Times New Roman" pitchFamily="18" charset="0"/>
                <a:cs typeface="Times New Roman" pitchFamily="18" charset="0"/>
              </a:rPr>
              <a:t>Академ</a:t>
            </a:r>
            <a:r>
              <a:rPr lang="ru-RU" sz="1200" dirty="0" smtClean="0">
                <a:solidFill>
                  <a:schemeClr val="tx1"/>
                </a:solidFill>
                <a:latin typeface="Times New Roman" pitchFamily="18" charset="0"/>
                <a:ea typeface="Times New Roman" pitchFamily="18" charset="0"/>
                <a:cs typeface="Times New Roman" pitchFamily="18" charset="0"/>
              </a:rPr>
              <a:t>. проект, 2000. – 766 с.</a:t>
            </a:r>
            <a:endParaRPr lang="ru-RU" sz="1200" dirty="0" smtClean="0">
              <a:solidFill>
                <a:schemeClr val="tx1"/>
              </a:solidFill>
              <a:latin typeface="Times New Roman" pitchFamily="18" charset="0"/>
              <a:cs typeface="Times New Roman" pitchFamily="18" charset="0"/>
            </a:endParaRPr>
          </a:p>
        </p:txBody>
      </p:sp>
      <p:sp>
        <p:nvSpPr>
          <p:cNvPr id="9" name="Прямоугольник 8"/>
          <p:cNvSpPr/>
          <p:nvPr/>
        </p:nvSpPr>
        <p:spPr>
          <a:xfrm>
            <a:off x="2143108" y="5286388"/>
            <a:ext cx="3500462"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Автор - крупный математик, выдающийся философ и общественный деятель XX века, лауреат Нобелевской премии в области литературы. Рекомендуется философам, историкам, всем интересующимся историей философии.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2000"/>
                                        <p:tgtEl>
                                          <p:spTgt spid="7"/>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37890"/>
                                        </p:tgtEl>
                                        <p:attrNameLst>
                                          <p:attrName>style.visibility</p:attrName>
                                        </p:attrNameLst>
                                      </p:cBhvr>
                                      <p:to>
                                        <p:strVal val="visible"/>
                                      </p:to>
                                    </p:set>
                                    <p:animEffect transition="in" filter="strips(upLeft)">
                                      <p:cBhvr>
                                        <p:cTn id="26" dur="2000"/>
                                        <p:tgtEl>
                                          <p:spTgt spid="37890"/>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upLeft)">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3789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7" descr="Вольтер 1"/>
          <p:cNvPicPr>
            <a:picLocks noChangeAspect="1" noChangeArrowheads="1"/>
          </p:cNvPicPr>
          <p:nvPr/>
        </p:nvPicPr>
        <p:blipFill>
          <a:blip r:embed="rId3"/>
          <a:srcRect l="1837" t="1627" r="1877" b="1627"/>
          <a:stretch>
            <a:fillRect/>
          </a:stretch>
        </p:blipFill>
        <p:spPr bwMode="auto">
          <a:xfrm>
            <a:off x="142844" y="1000108"/>
            <a:ext cx="3006745" cy="3410787"/>
          </a:xfrm>
          <a:prstGeom prst="ellipse">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4"/>
          <p:cNvSpPr txBox="1">
            <a:spLocks noChangeArrowheads="1"/>
          </p:cNvSpPr>
          <p:nvPr/>
        </p:nvSpPr>
        <p:spPr>
          <a:xfrm>
            <a:off x="3428992" y="1000108"/>
            <a:ext cx="5541971" cy="1163627"/>
          </a:xfrm>
          <a:prstGeom prst="rect">
            <a:avLst/>
          </a:prstGeom>
        </p:spPr>
        <p:txBody>
          <a:bodyPr/>
          <a:lstStyle/>
          <a:p>
            <a:pPr marL="342900" indent="342900" defTabSz="-13873163" eaLnBrk="0" hangingPunct="0">
              <a:lnSpc>
                <a:spcPct val="90000"/>
              </a:lnSpc>
              <a:spcBef>
                <a:spcPct val="20000"/>
              </a:spcBef>
              <a:buClr>
                <a:schemeClr val="accent1"/>
              </a:buClr>
              <a:buSzPct val="80000"/>
              <a:buFont typeface="Wingdings" pitchFamily="2" charset="2"/>
              <a:buNone/>
              <a:defRPr/>
            </a:pPr>
            <a:r>
              <a:rPr lang="ru-RU" dirty="0">
                <a:latin typeface="Times New Roman" pitchFamily="18" charset="0"/>
                <a:cs typeface="Times New Roman" pitchFamily="18" charset="0"/>
              </a:rPr>
              <a:t>  </a:t>
            </a:r>
            <a:r>
              <a:rPr lang="ru-RU" dirty="0">
                <a:solidFill>
                  <a:srgbClr val="FFFFCC"/>
                </a:solidFill>
                <a:latin typeface="Times New Roman" pitchFamily="18" charset="0"/>
                <a:cs typeface="Times New Roman" pitchFamily="18" charset="0"/>
              </a:rPr>
              <a:t>«Я не согласен с тем, что вы говорите, но пожертвую своей жизнью, защищая ваше право высказывать собственное </a:t>
            </a:r>
            <a:r>
              <a:rPr lang="ru-RU" dirty="0" smtClean="0">
                <a:solidFill>
                  <a:srgbClr val="FFFFCC"/>
                </a:solidFill>
                <a:latin typeface="Times New Roman" pitchFamily="18" charset="0"/>
                <a:cs typeface="Times New Roman" pitchFamily="18" charset="0"/>
              </a:rPr>
              <a:t>мнение».                                     </a:t>
            </a:r>
          </a:p>
          <a:p>
            <a:pPr marL="342900" indent="342900" algn="r" defTabSz="-13873163" eaLnBrk="0" hangingPunct="0">
              <a:lnSpc>
                <a:spcPct val="90000"/>
              </a:lnSpc>
              <a:spcBef>
                <a:spcPct val="20000"/>
              </a:spcBef>
              <a:buClr>
                <a:schemeClr val="accent1"/>
              </a:buClr>
              <a:buSzPct val="80000"/>
              <a:buFont typeface="Wingdings" pitchFamily="2" charset="2"/>
              <a:buNone/>
              <a:defRPr/>
            </a:pPr>
            <a:r>
              <a:rPr lang="ru-RU" dirty="0" smtClean="0">
                <a:solidFill>
                  <a:srgbClr val="FFFFCC"/>
                </a:solidFill>
                <a:latin typeface="Times New Roman" pitchFamily="18" charset="0"/>
                <a:cs typeface="Times New Roman" pitchFamily="18" charset="0"/>
              </a:rPr>
              <a:t>Ф</a:t>
            </a:r>
            <a:r>
              <a:rPr lang="ru-RU" dirty="0">
                <a:solidFill>
                  <a:srgbClr val="FFFFCC"/>
                </a:solidFill>
                <a:latin typeface="Times New Roman" pitchFamily="18" charset="0"/>
                <a:cs typeface="Times New Roman" pitchFamily="18" charset="0"/>
              </a:rPr>
              <a:t>. Вольтер</a:t>
            </a:r>
          </a:p>
          <a:p>
            <a:pPr marL="342900" indent="-342900" algn="r" defTabSz="-13873163" eaLnBrk="0" hangingPunct="0">
              <a:lnSpc>
                <a:spcPct val="90000"/>
              </a:lnSpc>
              <a:spcBef>
                <a:spcPct val="20000"/>
              </a:spcBef>
              <a:buClr>
                <a:schemeClr val="accent1"/>
              </a:buClr>
              <a:buSzPct val="80000"/>
              <a:buFont typeface="Wingdings" pitchFamily="2" charset="2"/>
              <a:buNone/>
              <a:defRPr/>
            </a:pPr>
            <a:r>
              <a:rPr lang="ru-RU" dirty="0">
                <a:solidFill>
                  <a:srgbClr val="FFFFCC"/>
                </a:solidFill>
              </a:rPr>
              <a:t> </a:t>
            </a:r>
          </a:p>
        </p:txBody>
      </p:sp>
      <p:sp>
        <p:nvSpPr>
          <p:cNvPr id="4" name="Rectangle 2"/>
          <p:cNvSpPr txBox="1">
            <a:spLocks noRot="1" noChangeArrowheads="1"/>
          </p:cNvSpPr>
          <p:nvPr/>
        </p:nvSpPr>
        <p:spPr>
          <a:xfrm>
            <a:off x="142844" y="142852"/>
            <a:ext cx="8858312" cy="6429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b">
            <a:normAutofit fontScale="62500" lnSpcReduction="20000"/>
          </a:bodyPr>
          <a:lstStyle/>
          <a:p>
            <a:pPr marL="342900" indent="-342900" algn="ctr" defTabSz="-13873163" eaLnBrk="0" hangingPunct="0">
              <a:defRPr/>
            </a:pPr>
            <a:r>
              <a:rPr lang="ru-RU" sz="4000" dirty="0" smtClean="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hlinkClick r:id="rId4"/>
              </a:rPr>
              <a:t>Ф. Вольтер</a:t>
            </a:r>
            <a:r>
              <a:rPr lang="ru-RU" sz="4000" dirty="0" smtClean="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rPr>
              <a:t> </a:t>
            </a:r>
            <a:r>
              <a:rPr lang="ru-RU" sz="4000" dirty="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rPr>
              <a:t>– </a:t>
            </a:r>
            <a:r>
              <a:rPr lang="ru-RU" sz="2800" dirty="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rPr>
              <a:t>французский философ, романист, историк, </a:t>
            </a:r>
            <a:r>
              <a:rPr lang="ru-RU" sz="2800" dirty="0" smtClean="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rPr>
              <a:t>драматург и </a:t>
            </a:r>
            <a:r>
              <a:rPr lang="ru-RU" sz="2800" dirty="0">
                <a:ln w="6350">
                  <a:solidFill>
                    <a:schemeClr val="accent1">
                      <a:shade val="43000"/>
                    </a:schemeClr>
                  </a:solidFill>
                </a:ln>
                <a:solidFill>
                  <a:schemeClr val="accent1">
                    <a:lumMod val="40000"/>
                    <a:lumOff val="60000"/>
                  </a:schemeClr>
                </a:solidFill>
                <a:effectLst>
                  <a:outerShdw blurRad="38100" dist="38100" dir="2700000" algn="tl">
                    <a:srgbClr val="000000"/>
                  </a:outerShdw>
                </a:effectLst>
                <a:latin typeface="+mj-lt"/>
                <a:ea typeface="+mj-ea"/>
                <a:cs typeface="+mj-cs"/>
              </a:rPr>
              <a:t>поэт</a:t>
            </a:r>
          </a:p>
        </p:txBody>
      </p:sp>
      <p:pic>
        <p:nvPicPr>
          <p:cNvPr id="14341" name="Picture 6"/>
          <p:cNvPicPr>
            <a:picLocks noChangeAspect="1" noChangeArrowheads="1"/>
          </p:cNvPicPr>
          <p:nvPr/>
        </p:nvPicPr>
        <p:blipFill>
          <a:blip r:embed="rId5"/>
          <a:srcRect/>
          <a:stretch>
            <a:fillRect/>
          </a:stretch>
        </p:blipFill>
        <p:spPr bwMode="auto">
          <a:xfrm>
            <a:off x="2285984" y="4000504"/>
            <a:ext cx="1042981" cy="1612338"/>
          </a:xfrm>
          <a:prstGeom prst="rect">
            <a:avLst/>
          </a:prstGeom>
          <a:noFill/>
          <a:ln w="9525">
            <a:noFill/>
            <a:miter lim="800000"/>
            <a:headEnd/>
            <a:tailEnd/>
          </a:ln>
        </p:spPr>
      </p:pic>
      <p:pic>
        <p:nvPicPr>
          <p:cNvPr id="14342" name="Picture 5"/>
          <p:cNvPicPr>
            <a:picLocks noChangeAspect="1" noChangeArrowheads="1"/>
          </p:cNvPicPr>
          <p:nvPr/>
        </p:nvPicPr>
        <p:blipFill>
          <a:blip r:embed="rId6">
            <a:clrChange>
              <a:clrFrom>
                <a:srgbClr val="FDFFFD"/>
              </a:clrFrom>
              <a:clrTo>
                <a:srgbClr val="FDFFFD">
                  <a:alpha val="0"/>
                </a:srgbClr>
              </a:clrTo>
            </a:clrChange>
          </a:blip>
          <a:srcRect l="7500" t="2841" r="6249" b="3408"/>
          <a:stretch>
            <a:fillRect/>
          </a:stretch>
        </p:blipFill>
        <p:spPr bwMode="auto">
          <a:xfrm>
            <a:off x="4572000" y="4857760"/>
            <a:ext cx="1145173" cy="1643074"/>
          </a:xfrm>
          <a:prstGeom prst="rect">
            <a:avLst/>
          </a:prstGeom>
          <a:noFill/>
          <a:ln w="9525">
            <a:noFill/>
            <a:miter lim="800000"/>
            <a:headEnd/>
            <a:tailEnd/>
          </a:ln>
        </p:spPr>
      </p:pic>
      <p:pic>
        <p:nvPicPr>
          <p:cNvPr id="14343" name="Picture 7"/>
          <p:cNvPicPr>
            <a:picLocks noChangeAspect="1" noChangeArrowheads="1"/>
          </p:cNvPicPr>
          <p:nvPr/>
        </p:nvPicPr>
        <p:blipFill>
          <a:blip r:embed="rId7"/>
          <a:srcRect l="12931" r="12068"/>
          <a:stretch>
            <a:fillRect/>
          </a:stretch>
        </p:blipFill>
        <p:spPr bwMode="auto">
          <a:xfrm>
            <a:off x="357158" y="3929066"/>
            <a:ext cx="979851" cy="1666862"/>
          </a:xfrm>
          <a:prstGeom prst="rect">
            <a:avLst/>
          </a:prstGeom>
          <a:noFill/>
          <a:ln w="9525">
            <a:noFill/>
            <a:miter lim="800000"/>
            <a:headEnd/>
            <a:tailEnd/>
          </a:ln>
        </p:spPr>
      </p:pic>
      <p:sp>
        <p:nvSpPr>
          <p:cNvPr id="14346" name="Rectangle 10"/>
          <p:cNvSpPr>
            <a:spLocks noChangeArrowheads="1"/>
          </p:cNvSpPr>
          <p:nvPr/>
        </p:nvSpPr>
        <p:spPr bwMode="auto">
          <a:xfrm flipH="1">
            <a:off x="3357554" y="2071678"/>
            <a:ext cx="564357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Самым последовательным критиком фанатизма и защитником толерантности был Вольтер. В своем "Трактате о веротерпимости" (1763) он не критикует ни одну конкретную религию, но показывает, как они, милосердные по своей сути, разъедаются предрассудками и нетерпимостью. Важнейшим результатом деятельности Вольтера, явилось признание толерантности всеобщей ценностью и основополагающим компонентом мира. В 1789г., Учредительное собрание Франции приняло Декларацию прав человека и гражданина, провозгласив на весь мир свободу мысли и слова, за признание которых так упорно боролся Вольтер. </a:t>
            </a:r>
            <a:endParaRPr kumimoji="0" lang="ru-RU" sz="1800" b="1" i="0" u="none" strike="noStrike" cap="none" normalizeH="0" baseline="0" dirty="0" smtClean="0">
              <a:ln>
                <a:noFill/>
              </a:ln>
              <a:solidFill>
                <a:srgbClr val="FFC000"/>
              </a:solidFill>
              <a:effectLst/>
              <a:latin typeface="Times New Roman" pitchFamily="18" charset="0"/>
              <a:cs typeface="Times New Roman" pitchFamily="18" charset="0"/>
            </a:endParaRPr>
          </a:p>
        </p:txBody>
      </p:sp>
      <p:sp>
        <p:nvSpPr>
          <p:cNvPr id="14347" name="Rectangle 11"/>
          <p:cNvSpPr>
            <a:spLocks noChangeArrowheads="1"/>
          </p:cNvSpPr>
          <p:nvPr/>
        </p:nvSpPr>
        <p:spPr bwMode="auto">
          <a:xfrm>
            <a:off x="142844" y="5643578"/>
            <a:ext cx="1928826"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Акимова, А. А. Вольтер / Алиса Акимова. – М. : Мол. гвардия, 1970. – 447 с. : ил. , фото – (Жизнь замечательных людей).</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348" name="Rectangle 12"/>
          <p:cNvSpPr>
            <a:spLocks noChangeArrowheads="1"/>
          </p:cNvSpPr>
          <p:nvPr/>
        </p:nvSpPr>
        <p:spPr bwMode="auto">
          <a:xfrm>
            <a:off x="2143108" y="5643578"/>
            <a:ext cx="2214578"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Артамонов, С. Д. Вольтер и его век : [ кн. для учащихся] / Сергей Артамонов. – М. : Просвещение, 1980. – 223 с. : фото,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349" name="Rectangle 13"/>
          <p:cNvSpPr>
            <a:spLocks noChangeArrowheads="1"/>
          </p:cNvSpPr>
          <p:nvPr/>
        </p:nvSpPr>
        <p:spPr bwMode="auto">
          <a:xfrm>
            <a:off x="6199794" y="4643446"/>
            <a:ext cx="2714644" cy="20005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1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Вольтер, Ф. А.Собрание сочинений : в 3 т. / Франсуа Вольтер. – М. : Литература : РИК </a:t>
            </a:r>
            <a:r>
              <a:rPr kumimoji="0" lang="ru-RU" sz="11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Русанова</a:t>
            </a:r>
            <a:r>
              <a:rPr kumimoji="0" lang="ru-RU" sz="11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Сигма-пресс. – (Библиотека классики. Зарубежная литература). Т.1 : Орлеанская девственница ; философские повести. – 1998. – 717 с. : </a:t>
            </a:r>
            <a:r>
              <a:rPr kumimoji="0" lang="ru-RU" sz="11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портр</a:t>
            </a:r>
            <a:r>
              <a:rPr kumimoji="0" lang="ru-RU" sz="11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Т.2 : Театр ; Стихи ; Мемуары ; Исторические сочинения ; Письма в Россию ; Статьи, памфлеты. – 1998. – 652 с. ; Т. 3 : Статьи, </a:t>
            </a:r>
            <a:r>
              <a:rPr kumimoji="0" lang="ru-RU" sz="11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памофлеты</a:t>
            </a:r>
            <a:r>
              <a:rPr kumimoji="0" lang="ru-RU" sz="11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избранные письма. – 1998. – 684 с.</a:t>
            </a:r>
            <a:endParaRPr kumimoji="0" lang="ru-RU" sz="11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strVal val="#ppt_w*0.70"/>
                                          </p:val>
                                        </p:tav>
                                        <p:tav tm="100000">
                                          <p:val>
                                            <p:strVal val="#ppt_w"/>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animEffect transition="in" filter="fade">
                                      <p:cBhvr>
                                        <p:cTn id="14" dur="2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strVal val="#ppt_w*0.70"/>
                                          </p:val>
                                        </p:tav>
                                        <p:tav tm="100000">
                                          <p:val>
                                            <p:strVal val="#ppt_w"/>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animEffect transition="in" filter="fade">
                                      <p:cBhvr>
                                        <p:cTn id="19" dur="2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 calcmode="lin" valueType="num">
                                      <p:cBhvr>
                                        <p:cTn id="22" dur="2000" fill="hold"/>
                                        <p:tgtEl>
                                          <p:spTgt spid="14346"/>
                                        </p:tgtEl>
                                        <p:attrNameLst>
                                          <p:attrName>ppt_w</p:attrName>
                                        </p:attrNameLst>
                                      </p:cBhvr>
                                      <p:tavLst>
                                        <p:tav tm="0">
                                          <p:val>
                                            <p:strVal val="#ppt_w*0.70"/>
                                          </p:val>
                                        </p:tav>
                                        <p:tav tm="100000">
                                          <p:val>
                                            <p:strVal val="#ppt_w"/>
                                          </p:val>
                                        </p:tav>
                                      </p:tavLst>
                                    </p:anim>
                                    <p:anim calcmode="lin" valueType="num">
                                      <p:cBhvr>
                                        <p:cTn id="23" dur="2000" fill="hold"/>
                                        <p:tgtEl>
                                          <p:spTgt spid="14346"/>
                                        </p:tgtEl>
                                        <p:attrNameLst>
                                          <p:attrName>ppt_h</p:attrName>
                                        </p:attrNameLst>
                                      </p:cBhvr>
                                      <p:tavLst>
                                        <p:tav tm="0">
                                          <p:val>
                                            <p:strVal val="#ppt_h"/>
                                          </p:val>
                                        </p:tav>
                                        <p:tav tm="100000">
                                          <p:val>
                                            <p:strVal val="#ppt_h"/>
                                          </p:val>
                                        </p:tav>
                                      </p:tavLst>
                                    </p:anim>
                                    <p:animEffect transition="in" filter="fade">
                                      <p:cBhvr>
                                        <p:cTn id="24" dur="2000"/>
                                        <p:tgtEl>
                                          <p:spTgt spid="14346"/>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14343"/>
                                        </p:tgtEl>
                                        <p:attrNameLst>
                                          <p:attrName>style.visibility</p:attrName>
                                        </p:attrNameLst>
                                      </p:cBhvr>
                                      <p:to>
                                        <p:strVal val="visible"/>
                                      </p:to>
                                    </p:set>
                                    <p:animEffect transition="in" filter="strips(downRight)">
                                      <p:cBhvr>
                                        <p:cTn id="28" dur="2000"/>
                                        <p:tgtEl>
                                          <p:spTgt spid="1434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strips(downRight)">
                                      <p:cBhvr>
                                        <p:cTn id="31" dur="2000"/>
                                        <p:tgtEl>
                                          <p:spTgt spid="14347"/>
                                        </p:tgtEl>
                                      </p:cBhvr>
                                    </p:animEffect>
                                  </p:childTnLst>
                                </p:cTn>
                              </p:par>
                              <p:par>
                                <p:cTn id="32" presetID="18" presetClass="entr" presetSubtype="6" fill="hold" nodeType="withEffect">
                                  <p:stCondLst>
                                    <p:cond delay="0"/>
                                  </p:stCondLst>
                                  <p:childTnLst>
                                    <p:set>
                                      <p:cBhvr>
                                        <p:cTn id="33" dur="1" fill="hold">
                                          <p:stCondLst>
                                            <p:cond delay="0"/>
                                          </p:stCondLst>
                                        </p:cTn>
                                        <p:tgtEl>
                                          <p:spTgt spid="14341"/>
                                        </p:tgtEl>
                                        <p:attrNameLst>
                                          <p:attrName>style.visibility</p:attrName>
                                        </p:attrNameLst>
                                      </p:cBhvr>
                                      <p:to>
                                        <p:strVal val="visible"/>
                                      </p:to>
                                    </p:set>
                                    <p:animEffect transition="in" filter="strips(downRight)">
                                      <p:cBhvr>
                                        <p:cTn id="34" dur="2000"/>
                                        <p:tgtEl>
                                          <p:spTgt spid="14341"/>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14348"/>
                                        </p:tgtEl>
                                        <p:attrNameLst>
                                          <p:attrName>style.visibility</p:attrName>
                                        </p:attrNameLst>
                                      </p:cBhvr>
                                      <p:to>
                                        <p:strVal val="visible"/>
                                      </p:to>
                                    </p:set>
                                    <p:animEffect transition="in" filter="strips(downRight)">
                                      <p:cBhvr>
                                        <p:cTn id="37" dur="2000"/>
                                        <p:tgtEl>
                                          <p:spTgt spid="14348"/>
                                        </p:tgtEl>
                                      </p:cBhvr>
                                    </p:animEffect>
                                  </p:childTnLst>
                                </p:cTn>
                              </p:par>
                              <p:par>
                                <p:cTn id="38" presetID="18" presetClass="entr" presetSubtype="6" fill="hold" nodeType="withEffect">
                                  <p:stCondLst>
                                    <p:cond delay="0"/>
                                  </p:stCondLst>
                                  <p:childTnLst>
                                    <p:set>
                                      <p:cBhvr>
                                        <p:cTn id="39" dur="1" fill="hold">
                                          <p:stCondLst>
                                            <p:cond delay="0"/>
                                          </p:stCondLst>
                                        </p:cTn>
                                        <p:tgtEl>
                                          <p:spTgt spid="14342"/>
                                        </p:tgtEl>
                                        <p:attrNameLst>
                                          <p:attrName>style.visibility</p:attrName>
                                        </p:attrNameLst>
                                      </p:cBhvr>
                                      <p:to>
                                        <p:strVal val="visible"/>
                                      </p:to>
                                    </p:set>
                                    <p:animEffect transition="in" filter="strips(downRight)">
                                      <p:cBhvr>
                                        <p:cTn id="40" dur="2000"/>
                                        <p:tgtEl>
                                          <p:spTgt spid="14342"/>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strips(downRight)">
                                      <p:cBhvr>
                                        <p:cTn id="43"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346" grpId="0"/>
      <p:bldP spid="14347" grpId="0" animBg="1"/>
      <p:bldP spid="14348" grpId="0" animBg="1"/>
      <p:bldP spid="1434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EF591E"/>
      </a:hlink>
      <a:folHlink>
        <a:srgbClr val="A7AFC1"/>
      </a:folHlink>
    </a:clrScheme>
    <a:fontScheme name="Verve">
      <a:majorFont>
        <a:latin typeface="Century Gothic"/>
        <a:ea typeface=""/>
        <a:cs typeface=""/>
        <a:font script="Jpan" typeface="HGｺﾞｼｯｸM"/>
        <a:font script="Hang" typeface="HY중고딕"/>
        <a:font script="Hans" typeface="宋体"/>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楷体_GB2312"/>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3403</TotalTime>
  <Words>6066</Words>
  <Application>Microsoft Office PowerPoint</Application>
  <PresentationFormat>Экран (4:3)</PresentationFormat>
  <Paragraphs>237</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33</vt:i4>
      </vt:variant>
    </vt:vector>
  </HeadingPairs>
  <TitlesOfParts>
    <vt:vector size="34" baseType="lpstr">
      <vt:lpstr>Verve</vt:lpstr>
      <vt:lpstr>Слайд 1</vt:lpstr>
      <vt:lpstr>Культура толерантности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Раздел II: Мыслители с открытым сознанием</vt:lpstr>
      <vt:lpstr>Слайд 18</vt:lpstr>
      <vt:lpstr>Слайд 19</vt:lpstr>
      <vt:lpstr>Слайд 20</vt:lpstr>
      <vt:lpstr>Слайд 21</vt:lpstr>
      <vt:lpstr>Слайд 22</vt:lpstr>
      <vt:lpstr>         Раздел III: Толерантность в мире :  свои и чужие </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Party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Полонская</cp:lastModifiedBy>
  <cp:revision>331</cp:revision>
  <dcterms:created xsi:type="dcterms:W3CDTF">2006-08-15T19:22:08Z</dcterms:created>
  <dcterms:modified xsi:type="dcterms:W3CDTF">2013-11-08T11:21:27Z</dcterms:modified>
</cp:coreProperties>
</file>